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6"/>
  </p:notesMasterIdLst>
  <p:handoutMasterIdLst>
    <p:handoutMasterId r:id="rId47"/>
  </p:handoutMasterIdLst>
  <p:sldIdLst>
    <p:sldId id="259" r:id="rId5"/>
    <p:sldId id="274" r:id="rId6"/>
    <p:sldId id="270" r:id="rId7"/>
    <p:sldId id="276" r:id="rId8"/>
    <p:sldId id="261" r:id="rId9"/>
    <p:sldId id="271" r:id="rId10"/>
    <p:sldId id="278" r:id="rId11"/>
    <p:sldId id="279" r:id="rId12"/>
    <p:sldId id="280" r:id="rId13"/>
    <p:sldId id="285" r:id="rId14"/>
    <p:sldId id="282" r:id="rId15"/>
    <p:sldId id="283" r:id="rId16"/>
    <p:sldId id="284" r:id="rId17"/>
    <p:sldId id="287" r:id="rId18"/>
    <p:sldId id="286" r:id="rId19"/>
    <p:sldId id="288" r:id="rId20"/>
    <p:sldId id="290" r:id="rId21"/>
    <p:sldId id="291" r:id="rId22"/>
    <p:sldId id="289" r:id="rId23"/>
    <p:sldId id="293" r:id="rId24"/>
    <p:sldId id="292" r:id="rId25"/>
    <p:sldId id="294" r:id="rId26"/>
    <p:sldId id="295" r:id="rId27"/>
    <p:sldId id="296" r:id="rId28"/>
    <p:sldId id="297" r:id="rId29"/>
    <p:sldId id="302" r:id="rId30"/>
    <p:sldId id="298" r:id="rId31"/>
    <p:sldId id="299" r:id="rId32"/>
    <p:sldId id="300" r:id="rId33"/>
    <p:sldId id="301" r:id="rId34"/>
    <p:sldId id="303" r:id="rId35"/>
    <p:sldId id="264" r:id="rId36"/>
    <p:sldId id="265" r:id="rId37"/>
    <p:sldId id="266" r:id="rId38"/>
    <p:sldId id="267" r:id="rId39"/>
    <p:sldId id="268" r:id="rId40"/>
    <p:sldId id="269" r:id="rId41"/>
    <p:sldId id="272" r:id="rId42"/>
    <p:sldId id="304" r:id="rId43"/>
    <p:sldId id="277" r:id="rId44"/>
    <p:sldId id="260" r:id="rId45"/>
  </p:sldIdLst>
  <p:sldSz cx="12188825" cy="6858000"/>
  <p:notesSz cx="9926638" cy="6797675"/>
  <p:defaultTextStyle>
    <a:defPPr>
      <a:defRPr lang="da-DK"/>
    </a:defPPr>
    <a:lvl1pPr marL="0" algn="l" defTabSz="6094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68" algn="l" defTabSz="6094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36" algn="l" defTabSz="6094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04" algn="l" defTabSz="6094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872" algn="l" defTabSz="6094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340" algn="l" defTabSz="6094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808" algn="l" defTabSz="6094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275" algn="l" defTabSz="6094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744" algn="l" defTabSz="6094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552248D-12E0-EC56-B281-45BB6785491F}" name="Claus Jørgensen (CJ.ZBC - Lærepladskonsulent - NAHA - ZBC)" initials="CJ" userId="S::cj@zbc.dk::ee306c9b-f023-456a-b6e5-f7239ff5a78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6C"/>
    <a:srgbClr val="F9B104"/>
    <a:srgbClr val="7A1C12"/>
    <a:srgbClr val="761313"/>
    <a:srgbClr val="075F50"/>
    <a:srgbClr val="004B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020" autoAdjust="0"/>
  </p:normalViewPr>
  <p:slideViewPr>
    <p:cSldViewPr snapToGrid="0">
      <p:cViewPr>
        <p:scale>
          <a:sx n="76" d="100"/>
          <a:sy n="76" d="100"/>
        </p:scale>
        <p:origin x="196" y="-54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ne Thanning (LETH.ZBC - Udviklingskonsulent - SLBR - ZBC)" userId="cfdb90c2-f3ce-4586-aa8c-2c0ceedd8457" providerId="ADAL" clId="{91EF0A00-0D21-42F0-8A58-F2ADCC47620D}"/>
    <pc:docChg chg="undo custSel addSld modSld">
      <pc:chgData name="Lene Thanning (LETH.ZBC - Udviklingskonsulent - SLBR - ZBC)" userId="cfdb90c2-f3ce-4586-aa8c-2c0ceedd8457" providerId="ADAL" clId="{91EF0A00-0D21-42F0-8A58-F2ADCC47620D}" dt="2025-05-21T11:16:04.111" v="163" actId="1076"/>
      <pc:docMkLst>
        <pc:docMk/>
      </pc:docMkLst>
      <pc:sldChg chg="modSp mod">
        <pc:chgData name="Lene Thanning (LETH.ZBC - Udviklingskonsulent - SLBR - ZBC)" userId="cfdb90c2-f3ce-4586-aa8c-2c0ceedd8457" providerId="ADAL" clId="{91EF0A00-0D21-42F0-8A58-F2ADCC47620D}" dt="2025-05-21T10:22:24.758" v="157" actId="20577"/>
        <pc:sldMkLst>
          <pc:docMk/>
          <pc:sldMk cId="3384682702" sldId="267"/>
        </pc:sldMkLst>
        <pc:spChg chg="mod">
          <ac:chgData name="Lene Thanning (LETH.ZBC - Udviklingskonsulent - SLBR - ZBC)" userId="cfdb90c2-f3ce-4586-aa8c-2c0ceedd8457" providerId="ADAL" clId="{91EF0A00-0D21-42F0-8A58-F2ADCC47620D}" dt="2025-05-21T10:22:24.758" v="157" actId="20577"/>
          <ac:spMkLst>
            <pc:docMk/>
            <pc:sldMk cId="3384682702" sldId="267"/>
            <ac:spMk id="3" creationId="{473EAD51-C6E8-C0D0-72AE-11542A770B8D}"/>
          </ac:spMkLst>
        </pc:spChg>
      </pc:sldChg>
      <pc:sldChg chg="addSp delSp modSp mod">
        <pc:chgData name="Lene Thanning (LETH.ZBC - Udviklingskonsulent - SLBR - ZBC)" userId="cfdb90c2-f3ce-4586-aa8c-2c0ceedd8457" providerId="ADAL" clId="{91EF0A00-0D21-42F0-8A58-F2ADCC47620D}" dt="2025-05-21T11:16:04.111" v="163" actId="1076"/>
        <pc:sldMkLst>
          <pc:docMk/>
          <pc:sldMk cId="3270819861" sldId="303"/>
        </pc:sldMkLst>
        <pc:picChg chg="add mod">
          <ac:chgData name="Lene Thanning (LETH.ZBC - Udviklingskonsulent - SLBR - ZBC)" userId="cfdb90c2-f3ce-4586-aa8c-2c0ceedd8457" providerId="ADAL" clId="{91EF0A00-0D21-42F0-8A58-F2ADCC47620D}" dt="2025-05-21T11:16:04.111" v="163" actId="1076"/>
          <ac:picMkLst>
            <pc:docMk/>
            <pc:sldMk cId="3270819861" sldId="303"/>
            <ac:picMk id="3" creationId="{0DD9EFE5-0C81-60F1-9DBB-997B8F2D3E14}"/>
          </ac:picMkLst>
        </pc:picChg>
        <pc:picChg chg="del">
          <ac:chgData name="Lene Thanning (LETH.ZBC - Udviklingskonsulent - SLBR - ZBC)" userId="cfdb90c2-f3ce-4586-aa8c-2c0ceedd8457" providerId="ADAL" clId="{91EF0A00-0D21-42F0-8A58-F2ADCC47620D}" dt="2025-05-21T11:15:36.487" v="158" actId="478"/>
          <ac:picMkLst>
            <pc:docMk/>
            <pc:sldMk cId="3270819861" sldId="303"/>
            <ac:picMk id="5" creationId="{C7D20EB3-6034-AA7D-BD10-812679907BDC}"/>
          </ac:picMkLst>
        </pc:picChg>
      </pc:sldChg>
      <pc:sldChg chg="modSp new mod">
        <pc:chgData name="Lene Thanning (LETH.ZBC - Udviklingskonsulent - SLBR - ZBC)" userId="cfdb90c2-f3ce-4586-aa8c-2c0ceedd8457" providerId="ADAL" clId="{91EF0A00-0D21-42F0-8A58-F2ADCC47620D}" dt="2025-05-20T11:43:29.597" v="139" actId="255"/>
        <pc:sldMkLst>
          <pc:docMk/>
          <pc:sldMk cId="1482750334" sldId="304"/>
        </pc:sldMkLst>
        <pc:spChg chg="mod">
          <ac:chgData name="Lene Thanning (LETH.ZBC - Udviklingskonsulent - SLBR - ZBC)" userId="cfdb90c2-f3ce-4586-aa8c-2c0ceedd8457" providerId="ADAL" clId="{91EF0A00-0D21-42F0-8A58-F2ADCC47620D}" dt="2025-05-20T11:43:29.597" v="139" actId="255"/>
          <ac:spMkLst>
            <pc:docMk/>
            <pc:sldMk cId="1482750334" sldId="304"/>
            <ac:spMk id="2" creationId="{B03B7281-BA48-AA2D-44E1-0D9B452EBF3E}"/>
          </ac:spMkLst>
        </pc:spChg>
        <pc:spChg chg="mod">
          <ac:chgData name="Lene Thanning (LETH.ZBC - Udviklingskonsulent - SLBR - ZBC)" userId="cfdb90c2-f3ce-4586-aa8c-2c0ceedd8457" providerId="ADAL" clId="{91EF0A00-0D21-42F0-8A58-F2ADCC47620D}" dt="2025-05-20T11:40:56.314" v="115" actId="20577"/>
          <ac:spMkLst>
            <pc:docMk/>
            <pc:sldMk cId="1482750334" sldId="304"/>
            <ac:spMk id="3" creationId="{9457805C-CBBE-E091-6F35-6EDE8F3FD6AB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696B22-FC05-4565-B327-7EFA9C3B55A3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4379C031-CF80-4EF9-99E4-F51B88FC44DD}">
      <dgm:prSet phldrT="[Tekst]"/>
      <dgm:spPr/>
      <dgm:t>
        <a:bodyPr/>
        <a:lstStyle/>
        <a:p>
          <a:r>
            <a:rPr lang="da-DK" dirty="0"/>
            <a:t>Dialogmøde 2023</a:t>
          </a:r>
        </a:p>
      </dgm:t>
    </dgm:pt>
    <dgm:pt modelId="{2807D0B1-11F9-48D2-ACA8-2E094B345844}" type="parTrans" cxnId="{2DBAC1FB-9CFE-4C68-83C9-A57250FAF006}">
      <dgm:prSet/>
      <dgm:spPr/>
      <dgm:t>
        <a:bodyPr/>
        <a:lstStyle/>
        <a:p>
          <a:endParaRPr lang="da-DK"/>
        </a:p>
      </dgm:t>
    </dgm:pt>
    <dgm:pt modelId="{942AD89A-D558-4C78-A521-9F46C5122CD3}" type="sibTrans" cxnId="{2DBAC1FB-9CFE-4C68-83C9-A57250FAF006}">
      <dgm:prSet/>
      <dgm:spPr/>
      <dgm:t>
        <a:bodyPr/>
        <a:lstStyle/>
        <a:p>
          <a:endParaRPr lang="da-DK"/>
        </a:p>
      </dgm:t>
    </dgm:pt>
    <dgm:pt modelId="{ADF8C0E4-A87F-4E12-B443-A9FAF577C073}">
      <dgm:prSet phldrT="[Tekst]"/>
      <dgm:spPr/>
      <dgm:t>
        <a:bodyPr/>
        <a:lstStyle/>
        <a:p>
          <a:pPr algn="l"/>
          <a:r>
            <a:rPr lang="da-DK" dirty="0"/>
            <a:t>41 virksomheder deltog i vores første </a:t>
          </a:r>
          <a:r>
            <a:rPr lang="da-DK" b="1" dirty="0"/>
            <a:t>dialogmøde d. 30 marts 2023, som</a:t>
          </a:r>
          <a:r>
            <a:rPr lang="da-DK" dirty="0"/>
            <a:t> skabte en forespørgsel på et forløb, rettet mod oplæringsansvarlige.</a:t>
          </a:r>
        </a:p>
      </dgm:t>
    </dgm:pt>
    <dgm:pt modelId="{7839F6F5-ABFA-4BD3-8619-C0567009D4C0}" type="parTrans" cxnId="{A483F7B0-F87E-4172-9B20-568F4324CA80}">
      <dgm:prSet/>
      <dgm:spPr/>
      <dgm:t>
        <a:bodyPr/>
        <a:lstStyle/>
        <a:p>
          <a:endParaRPr lang="da-DK"/>
        </a:p>
      </dgm:t>
    </dgm:pt>
    <dgm:pt modelId="{E9475C0C-B0D4-4F4A-A42D-B4FD706EB5EA}" type="sibTrans" cxnId="{A483F7B0-F87E-4172-9B20-568F4324CA80}">
      <dgm:prSet/>
      <dgm:spPr/>
      <dgm:t>
        <a:bodyPr/>
        <a:lstStyle/>
        <a:p>
          <a:endParaRPr lang="da-DK"/>
        </a:p>
      </dgm:t>
    </dgm:pt>
    <dgm:pt modelId="{C32FF514-12E4-4528-9AB5-DE129DAF7267}">
      <dgm:prSet phldrT="[Tekst]"/>
      <dgm:spPr/>
      <dgm:t>
        <a:bodyPr/>
        <a:lstStyle/>
        <a:p>
          <a:r>
            <a:rPr lang="da-DK" dirty="0"/>
            <a:t>Dialogmøde 2024</a:t>
          </a:r>
        </a:p>
      </dgm:t>
    </dgm:pt>
    <dgm:pt modelId="{952642C7-D972-4AE8-82D5-77F5B7309B44}" type="parTrans" cxnId="{2990F320-CF55-4E75-8CFE-CBED02E41677}">
      <dgm:prSet/>
      <dgm:spPr/>
      <dgm:t>
        <a:bodyPr/>
        <a:lstStyle/>
        <a:p>
          <a:endParaRPr lang="da-DK"/>
        </a:p>
      </dgm:t>
    </dgm:pt>
    <dgm:pt modelId="{182D9E16-7A05-47CC-BA37-4C13B119E686}" type="sibTrans" cxnId="{2990F320-CF55-4E75-8CFE-CBED02E41677}">
      <dgm:prSet/>
      <dgm:spPr/>
      <dgm:t>
        <a:bodyPr/>
        <a:lstStyle/>
        <a:p>
          <a:endParaRPr lang="da-DK"/>
        </a:p>
      </dgm:t>
    </dgm:pt>
    <dgm:pt modelId="{137E4769-6D68-487D-BD91-97EE040554CE}">
      <dgm:prSet phldrT="[Tekst]"/>
      <dgm:spPr/>
      <dgm:t>
        <a:bodyPr/>
        <a:lstStyle/>
        <a:p>
          <a:r>
            <a:rPr lang="da-DK" dirty="0"/>
            <a:t>52 virksomheder indenfor kontor, med en bred diversitet fra offentlig til privat, deltog i vores andet </a:t>
          </a:r>
          <a:r>
            <a:rPr lang="da-DK" b="1" dirty="0"/>
            <a:t>dialogmøde d. 21. marts 2024, som har givet den unikke viden</a:t>
          </a:r>
          <a:endParaRPr lang="da-DK" dirty="0"/>
        </a:p>
      </dgm:t>
    </dgm:pt>
    <dgm:pt modelId="{77AA9407-2B7B-44B3-8952-97188459FCC2}" type="parTrans" cxnId="{317BA6B0-7076-4AB6-9F2D-E6570FCA0DB0}">
      <dgm:prSet/>
      <dgm:spPr/>
      <dgm:t>
        <a:bodyPr/>
        <a:lstStyle/>
        <a:p>
          <a:endParaRPr lang="da-DK"/>
        </a:p>
      </dgm:t>
    </dgm:pt>
    <dgm:pt modelId="{7DD73935-581C-4AA5-A10E-3079CB4BCC01}" type="sibTrans" cxnId="{317BA6B0-7076-4AB6-9F2D-E6570FCA0DB0}">
      <dgm:prSet/>
      <dgm:spPr/>
      <dgm:t>
        <a:bodyPr/>
        <a:lstStyle/>
        <a:p>
          <a:endParaRPr lang="da-DK"/>
        </a:p>
      </dgm:t>
    </dgm:pt>
    <dgm:pt modelId="{AB0E290E-1173-4AA7-8F73-CB471A3436EB}">
      <dgm:prSet phldrT="[Tekst]"/>
      <dgm:spPr/>
      <dgm:t>
        <a:bodyPr/>
        <a:lstStyle/>
        <a:p>
          <a:r>
            <a:rPr lang="da-DK" dirty="0"/>
            <a:t>Pilottest 2024</a:t>
          </a:r>
        </a:p>
      </dgm:t>
    </dgm:pt>
    <dgm:pt modelId="{C9E8C427-D907-49F4-9334-8F1C0905B9FF}" type="parTrans" cxnId="{816195F8-6DB1-41C5-AB72-C49F9A047CB2}">
      <dgm:prSet/>
      <dgm:spPr/>
      <dgm:t>
        <a:bodyPr/>
        <a:lstStyle/>
        <a:p>
          <a:endParaRPr lang="da-DK"/>
        </a:p>
      </dgm:t>
    </dgm:pt>
    <dgm:pt modelId="{528DAB1E-9B05-425E-8C64-13FB1C5C7267}" type="sibTrans" cxnId="{816195F8-6DB1-41C5-AB72-C49F9A047CB2}">
      <dgm:prSet/>
      <dgm:spPr/>
      <dgm:t>
        <a:bodyPr/>
        <a:lstStyle/>
        <a:p>
          <a:endParaRPr lang="da-DK"/>
        </a:p>
      </dgm:t>
    </dgm:pt>
    <dgm:pt modelId="{4A454478-87F5-4219-8634-23FF8861014A}">
      <dgm:prSet phldrT="[Tekst]"/>
      <dgm:spPr/>
      <dgm:t>
        <a:bodyPr/>
        <a:lstStyle/>
        <a:p>
          <a:r>
            <a:rPr lang="da-DK" dirty="0"/>
            <a:t>Pilottest d. 2-3 september 2024 med 10 deltagere fordelt på 4 </a:t>
          </a:r>
          <a:r>
            <a:rPr lang="da-DK" b="1" dirty="0"/>
            <a:t>virksomheder</a:t>
          </a:r>
          <a:endParaRPr lang="da-DK" dirty="0"/>
        </a:p>
      </dgm:t>
    </dgm:pt>
    <dgm:pt modelId="{F44C3332-5074-4199-BC91-55E54E3FAE73}" type="parTrans" cxnId="{961CAA5F-87C9-4E0C-AFA7-BFCE9FC52710}">
      <dgm:prSet/>
      <dgm:spPr/>
      <dgm:t>
        <a:bodyPr/>
        <a:lstStyle/>
        <a:p>
          <a:endParaRPr lang="da-DK"/>
        </a:p>
      </dgm:t>
    </dgm:pt>
    <dgm:pt modelId="{7ECEF9E3-4138-4877-8023-EC05819105C6}" type="sibTrans" cxnId="{961CAA5F-87C9-4E0C-AFA7-BFCE9FC52710}">
      <dgm:prSet/>
      <dgm:spPr/>
      <dgm:t>
        <a:bodyPr/>
        <a:lstStyle/>
        <a:p>
          <a:endParaRPr lang="da-DK"/>
        </a:p>
      </dgm:t>
    </dgm:pt>
    <dgm:pt modelId="{5D73F9B5-D401-44F2-AD80-E0748E57754D}">
      <dgm:prSet phldrT="[Tekst]"/>
      <dgm:spPr/>
      <dgm:t>
        <a:bodyPr/>
        <a:lstStyle/>
        <a:p>
          <a:r>
            <a:rPr lang="da-DK" dirty="0"/>
            <a:t>Ordinært forløb</a:t>
          </a:r>
        </a:p>
      </dgm:t>
    </dgm:pt>
    <dgm:pt modelId="{F4F0D554-4504-47D5-A69B-CE6B6E08DE36}" type="parTrans" cxnId="{FF7BC243-03F0-4F61-9AC0-D96602415646}">
      <dgm:prSet/>
      <dgm:spPr/>
      <dgm:t>
        <a:bodyPr/>
        <a:lstStyle/>
        <a:p>
          <a:endParaRPr lang="da-DK"/>
        </a:p>
      </dgm:t>
    </dgm:pt>
    <dgm:pt modelId="{E9AD8A34-2F0A-4D97-9BBA-FD65D22B64A0}" type="sibTrans" cxnId="{FF7BC243-03F0-4F61-9AC0-D96602415646}">
      <dgm:prSet/>
      <dgm:spPr/>
      <dgm:t>
        <a:bodyPr/>
        <a:lstStyle/>
        <a:p>
          <a:endParaRPr lang="da-DK"/>
        </a:p>
      </dgm:t>
    </dgm:pt>
    <dgm:pt modelId="{E610EFF1-017E-4026-993E-F70E2D613302}" type="pres">
      <dgm:prSet presAssocID="{FF696B22-FC05-4565-B327-7EFA9C3B55A3}" presName="rootnode" presStyleCnt="0">
        <dgm:presLayoutVars>
          <dgm:chMax/>
          <dgm:chPref/>
          <dgm:dir/>
          <dgm:animLvl val="lvl"/>
        </dgm:presLayoutVars>
      </dgm:prSet>
      <dgm:spPr/>
    </dgm:pt>
    <dgm:pt modelId="{1E29879E-B8CA-4E7C-9333-ABCDAB9D8576}" type="pres">
      <dgm:prSet presAssocID="{4379C031-CF80-4EF9-99E4-F51B88FC44DD}" presName="composite" presStyleCnt="0"/>
      <dgm:spPr/>
    </dgm:pt>
    <dgm:pt modelId="{B2B745D8-1DFF-4EC9-960F-63FB644941C4}" type="pres">
      <dgm:prSet presAssocID="{4379C031-CF80-4EF9-99E4-F51B88FC44DD}" presName="bentUpArrow1" presStyleLbl="alignImgPlace1" presStyleIdx="0" presStyleCnt="3" custLinFactX="-49637" custLinFactNeighborX="-100000" custLinFactNeighborY="0"/>
      <dgm:spPr/>
    </dgm:pt>
    <dgm:pt modelId="{A76DF145-6A71-40EC-952C-2CD6505236B3}" type="pres">
      <dgm:prSet presAssocID="{4379C031-CF80-4EF9-99E4-F51B88FC44DD}" presName="ParentText" presStyleLbl="node1" presStyleIdx="0" presStyleCnt="4" custLinFactX="-3989" custLinFactNeighborX="-100000" custLinFactNeighborY="-2559">
        <dgm:presLayoutVars>
          <dgm:chMax val="1"/>
          <dgm:chPref val="1"/>
          <dgm:bulletEnabled val="1"/>
        </dgm:presLayoutVars>
      </dgm:prSet>
      <dgm:spPr/>
    </dgm:pt>
    <dgm:pt modelId="{12B3B2A2-D4FC-46AB-8F81-45CACD80D546}" type="pres">
      <dgm:prSet presAssocID="{4379C031-CF80-4EF9-99E4-F51B88FC44DD}" presName="ChildText" presStyleLbl="revTx" presStyleIdx="0" presStyleCnt="3" custScaleX="520192" custLinFactNeighborX="71969" custLinFactNeighborY="2466">
        <dgm:presLayoutVars>
          <dgm:chMax val="0"/>
          <dgm:chPref val="0"/>
          <dgm:bulletEnabled val="1"/>
        </dgm:presLayoutVars>
      </dgm:prSet>
      <dgm:spPr/>
    </dgm:pt>
    <dgm:pt modelId="{1CCF880A-3C6A-4AC5-96D6-36D6FC9175DE}" type="pres">
      <dgm:prSet presAssocID="{942AD89A-D558-4C78-A521-9F46C5122CD3}" presName="sibTrans" presStyleCnt="0"/>
      <dgm:spPr/>
    </dgm:pt>
    <dgm:pt modelId="{A2852868-CFC0-42ED-B0BF-0E02756ADD00}" type="pres">
      <dgm:prSet presAssocID="{C32FF514-12E4-4528-9AB5-DE129DAF7267}" presName="composite" presStyleCnt="0"/>
      <dgm:spPr/>
    </dgm:pt>
    <dgm:pt modelId="{2D2E1120-B40D-4C8F-A2AD-BD45D54082BD}" type="pres">
      <dgm:prSet presAssocID="{C32FF514-12E4-4528-9AB5-DE129DAF7267}" presName="bentUpArrow1" presStyleLbl="alignImgPlace1" presStyleIdx="1" presStyleCnt="3" custLinFactX="-171511" custLinFactNeighborX="-200000" custLinFactNeighborY="-8224"/>
      <dgm:spPr/>
    </dgm:pt>
    <dgm:pt modelId="{2A2C30DE-8D54-4604-8827-48ED0105294B}" type="pres">
      <dgm:prSet presAssocID="{C32FF514-12E4-4528-9AB5-DE129DAF7267}" presName="ParentText" presStyleLbl="node1" presStyleIdx="1" presStyleCnt="4" custLinFactX="-100000" custLinFactNeighborX="-153342" custLinFactNeighborY="-15559">
        <dgm:presLayoutVars>
          <dgm:chMax val="1"/>
          <dgm:chPref val="1"/>
          <dgm:bulletEnabled val="1"/>
        </dgm:presLayoutVars>
      </dgm:prSet>
      <dgm:spPr/>
    </dgm:pt>
    <dgm:pt modelId="{20CD9305-9870-4669-AE0E-BA70935C4473}" type="pres">
      <dgm:prSet presAssocID="{C32FF514-12E4-4528-9AB5-DE129DAF7267}" presName="ChildText" presStyleLbl="revTx" presStyleIdx="1" presStyleCnt="3" custScaleX="646480" custLinFactNeighborX="-62813" custLinFactNeighborY="-16501">
        <dgm:presLayoutVars>
          <dgm:chMax val="0"/>
          <dgm:chPref val="0"/>
          <dgm:bulletEnabled val="1"/>
        </dgm:presLayoutVars>
      </dgm:prSet>
      <dgm:spPr/>
    </dgm:pt>
    <dgm:pt modelId="{E3FCD09A-873C-4625-8EA1-54B79BE55245}" type="pres">
      <dgm:prSet presAssocID="{182D9E16-7A05-47CC-BA37-4C13B119E686}" presName="sibTrans" presStyleCnt="0"/>
      <dgm:spPr/>
    </dgm:pt>
    <dgm:pt modelId="{6FA52C63-2802-44B6-BBDF-A7C61885F26E}" type="pres">
      <dgm:prSet presAssocID="{AB0E290E-1173-4AA7-8F73-CB471A3436EB}" presName="composite" presStyleCnt="0"/>
      <dgm:spPr/>
    </dgm:pt>
    <dgm:pt modelId="{89E1E2A1-2286-420B-9887-819D6B653556}" type="pres">
      <dgm:prSet presAssocID="{AB0E290E-1173-4AA7-8F73-CB471A3436EB}" presName="bentUpArrow1" presStyleLbl="alignImgPlace1" presStyleIdx="2" presStyleCnt="3" custLinFactX="-167384" custLinFactNeighborX="-200000" custLinFactNeighborY="-10695"/>
      <dgm:spPr/>
    </dgm:pt>
    <dgm:pt modelId="{C475EE57-2D1F-43F9-95A5-56A6912F98A8}" type="pres">
      <dgm:prSet presAssocID="{AB0E290E-1173-4AA7-8F73-CB471A3436EB}" presName="ParentText" presStyleLbl="node1" presStyleIdx="2" presStyleCnt="4" custLinFactX="-100000" custLinFactNeighborX="-154039" custLinFactNeighborY="-15107">
        <dgm:presLayoutVars>
          <dgm:chMax val="1"/>
          <dgm:chPref val="1"/>
          <dgm:bulletEnabled val="1"/>
        </dgm:presLayoutVars>
      </dgm:prSet>
      <dgm:spPr/>
    </dgm:pt>
    <dgm:pt modelId="{4D1925F0-967D-4093-BCBA-49D98E2AE97D}" type="pres">
      <dgm:prSet presAssocID="{AB0E290E-1173-4AA7-8F73-CB471A3436EB}" presName="ChildText" presStyleLbl="revTx" presStyleIdx="2" presStyleCnt="3" custScaleX="348165" custLinFactX="-100000" custLinFactNeighborX="-114619" custLinFactNeighborY="-17990">
        <dgm:presLayoutVars>
          <dgm:chMax val="0"/>
          <dgm:chPref val="0"/>
          <dgm:bulletEnabled val="1"/>
        </dgm:presLayoutVars>
      </dgm:prSet>
      <dgm:spPr/>
    </dgm:pt>
    <dgm:pt modelId="{5D64355C-2D13-4843-881E-A9A612CD08B5}" type="pres">
      <dgm:prSet presAssocID="{528DAB1E-9B05-425E-8C64-13FB1C5C7267}" presName="sibTrans" presStyleCnt="0"/>
      <dgm:spPr/>
    </dgm:pt>
    <dgm:pt modelId="{B678429C-4E72-4E1B-8D99-838A3837A385}" type="pres">
      <dgm:prSet presAssocID="{5D73F9B5-D401-44F2-AD80-E0748E57754D}" presName="composite" presStyleCnt="0"/>
      <dgm:spPr/>
    </dgm:pt>
    <dgm:pt modelId="{7F80418B-6603-46DB-A7F0-343670B2DB72}" type="pres">
      <dgm:prSet presAssocID="{5D73F9B5-D401-44F2-AD80-E0748E57754D}" presName="ParentText" presStyleLbl="node1" presStyleIdx="3" presStyleCnt="4" custLinFactX="-151049" custLinFactNeighborX="-200000" custLinFactNeighborY="-16386">
        <dgm:presLayoutVars>
          <dgm:chMax val="1"/>
          <dgm:chPref val="1"/>
          <dgm:bulletEnabled val="1"/>
        </dgm:presLayoutVars>
      </dgm:prSet>
      <dgm:spPr/>
    </dgm:pt>
  </dgm:ptLst>
  <dgm:cxnLst>
    <dgm:cxn modelId="{8F22EC09-0BEF-4671-AD20-E8B03CB7F02B}" type="presOf" srcId="{5D73F9B5-D401-44F2-AD80-E0748E57754D}" destId="{7F80418B-6603-46DB-A7F0-343670B2DB72}" srcOrd="0" destOrd="0" presId="urn:microsoft.com/office/officeart/2005/8/layout/StepDownProcess"/>
    <dgm:cxn modelId="{D46B681E-A732-43D1-A2C3-5D5CBBC0E033}" type="presOf" srcId="{FF696B22-FC05-4565-B327-7EFA9C3B55A3}" destId="{E610EFF1-017E-4026-993E-F70E2D613302}" srcOrd="0" destOrd="0" presId="urn:microsoft.com/office/officeart/2005/8/layout/StepDownProcess"/>
    <dgm:cxn modelId="{2990F320-CF55-4E75-8CFE-CBED02E41677}" srcId="{FF696B22-FC05-4565-B327-7EFA9C3B55A3}" destId="{C32FF514-12E4-4528-9AB5-DE129DAF7267}" srcOrd="1" destOrd="0" parTransId="{952642C7-D972-4AE8-82D5-77F5B7309B44}" sibTransId="{182D9E16-7A05-47CC-BA37-4C13B119E686}"/>
    <dgm:cxn modelId="{9A292D3B-C53E-4ED1-A1E5-FE6C2458058A}" type="presOf" srcId="{137E4769-6D68-487D-BD91-97EE040554CE}" destId="{20CD9305-9870-4669-AE0E-BA70935C4473}" srcOrd="0" destOrd="0" presId="urn:microsoft.com/office/officeart/2005/8/layout/StepDownProcess"/>
    <dgm:cxn modelId="{961CAA5F-87C9-4E0C-AFA7-BFCE9FC52710}" srcId="{AB0E290E-1173-4AA7-8F73-CB471A3436EB}" destId="{4A454478-87F5-4219-8634-23FF8861014A}" srcOrd="0" destOrd="0" parTransId="{F44C3332-5074-4199-BC91-55E54E3FAE73}" sibTransId="{7ECEF9E3-4138-4877-8023-EC05819105C6}"/>
    <dgm:cxn modelId="{0CB81941-88F2-40E0-8CF5-60583BA5F9FD}" type="presOf" srcId="{4A454478-87F5-4219-8634-23FF8861014A}" destId="{4D1925F0-967D-4093-BCBA-49D98E2AE97D}" srcOrd="0" destOrd="0" presId="urn:microsoft.com/office/officeart/2005/8/layout/StepDownProcess"/>
    <dgm:cxn modelId="{FF7BC243-03F0-4F61-9AC0-D96602415646}" srcId="{FF696B22-FC05-4565-B327-7EFA9C3B55A3}" destId="{5D73F9B5-D401-44F2-AD80-E0748E57754D}" srcOrd="3" destOrd="0" parTransId="{F4F0D554-4504-47D5-A69B-CE6B6E08DE36}" sibTransId="{E9AD8A34-2F0A-4D97-9BBA-FD65D22B64A0}"/>
    <dgm:cxn modelId="{44106249-49B2-4FBD-8409-8CCEA52F7A75}" type="presOf" srcId="{ADF8C0E4-A87F-4E12-B443-A9FAF577C073}" destId="{12B3B2A2-D4FC-46AB-8F81-45CACD80D546}" srcOrd="0" destOrd="0" presId="urn:microsoft.com/office/officeart/2005/8/layout/StepDownProcess"/>
    <dgm:cxn modelId="{05D56654-5FAF-43C7-A69B-B539EC0553A8}" type="presOf" srcId="{AB0E290E-1173-4AA7-8F73-CB471A3436EB}" destId="{C475EE57-2D1F-43F9-95A5-56A6912F98A8}" srcOrd="0" destOrd="0" presId="urn:microsoft.com/office/officeart/2005/8/layout/StepDownProcess"/>
    <dgm:cxn modelId="{F2D66479-7ABF-406E-BD1D-9FBE55481E5A}" type="presOf" srcId="{C32FF514-12E4-4528-9AB5-DE129DAF7267}" destId="{2A2C30DE-8D54-4604-8827-48ED0105294B}" srcOrd="0" destOrd="0" presId="urn:microsoft.com/office/officeart/2005/8/layout/StepDownProcess"/>
    <dgm:cxn modelId="{7146F3AF-6A6A-406A-89A2-B339B47F03A1}" type="presOf" srcId="{4379C031-CF80-4EF9-99E4-F51B88FC44DD}" destId="{A76DF145-6A71-40EC-952C-2CD6505236B3}" srcOrd="0" destOrd="0" presId="urn:microsoft.com/office/officeart/2005/8/layout/StepDownProcess"/>
    <dgm:cxn modelId="{317BA6B0-7076-4AB6-9F2D-E6570FCA0DB0}" srcId="{C32FF514-12E4-4528-9AB5-DE129DAF7267}" destId="{137E4769-6D68-487D-BD91-97EE040554CE}" srcOrd="0" destOrd="0" parTransId="{77AA9407-2B7B-44B3-8952-97188459FCC2}" sibTransId="{7DD73935-581C-4AA5-A10E-3079CB4BCC01}"/>
    <dgm:cxn modelId="{A483F7B0-F87E-4172-9B20-568F4324CA80}" srcId="{4379C031-CF80-4EF9-99E4-F51B88FC44DD}" destId="{ADF8C0E4-A87F-4E12-B443-A9FAF577C073}" srcOrd="0" destOrd="0" parTransId="{7839F6F5-ABFA-4BD3-8619-C0567009D4C0}" sibTransId="{E9475C0C-B0D4-4F4A-A42D-B4FD706EB5EA}"/>
    <dgm:cxn modelId="{816195F8-6DB1-41C5-AB72-C49F9A047CB2}" srcId="{FF696B22-FC05-4565-B327-7EFA9C3B55A3}" destId="{AB0E290E-1173-4AA7-8F73-CB471A3436EB}" srcOrd="2" destOrd="0" parTransId="{C9E8C427-D907-49F4-9334-8F1C0905B9FF}" sibTransId="{528DAB1E-9B05-425E-8C64-13FB1C5C7267}"/>
    <dgm:cxn modelId="{2DBAC1FB-9CFE-4C68-83C9-A57250FAF006}" srcId="{FF696B22-FC05-4565-B327-7EFA9C3B55A3}" destId="{4379C031-CF80-4EF9-99E4-F51B88FC44DD}" srcOrd="0" destOrd="0" parTransId="{2807D0B1-11F9-48D2-ACA8-2E094B345844}" sibTransId="{942AD89A-D558-4C78-A521-9F46C5122CD3}"/>
    <dgm:cxn modelId="{855A1FAD-4EBD-4615-8871-EB51C6FC0E7B}" type="presParOf" srcId="{E610EFF1-017E-4026-993E-F70E2D613302}" destId="{1E29879E-B8CA-4E7C-9333-ABCDAB9D8576}" srcOrd="0" destOrd="0" presId="urn:microsoft.com/office/officeart/2005/8/layout/StepDownProcess"/>
    <dgm:cxn modelId="{0068E13F-BA44-4CAA-A795-EA5BFA0F770D}" type="presParOf" srcId="{1E29879E-B8CA-4E7C-9333-ABCDAB9D8576}" destId="{B2B745D8-1DFF-4EC9-960F-63FB644941C4}" srcOrd="0" destOrd="0" presId="urn:microsoft.com/office/officeart/2005/8/layout/StepDownProcess"/>
    <dgm:cxn modelId="{270BFC36-8C8A-4B59-AD45-72544C39C374}" type="presParOf" srcId="{1E29879E-B8CA-4E7C-9333-ABCDAB9D8576}" destId="{A76DF145-6A71-40EC-952C-2CD6505236B3}" srcOrd="1" destOrd="0" presId="urn:microsoft.com/office/officeart/2005/8/layout/StepDownProcess"/>
    <dgm:cxn modelId="{AFBD70BF-437F-4824-A4CF-7936AEF06D18}" type="presParOf" srcId="{1E29879E-B8CA-4E7C-9333-ABCDAB9D8576}" destId="{12B3B2A2-D4FC-46AB-8F81-45CACD80D546}" srcOrd="2" destOrd="0" presId="urn:microsoft.com/office/officeart/2005/8/layout/StepDownProcess"/>
    <dgm:cxn modelId="{0CF59AD1-A05E-4309-8301-FE83FC8C1851}" type="presParOf" srcId="{E610EFF1-017E-4026-993E-F70E2D613302}" destId="{1CCF880A-3C6A-4AC5-96D6-36D6FC9175DE}" srcOrd="1" destOrd="0" presId="urn:microsoft.com/office/officeart/2005/8/layout/StepDownProcess"/>
    <dgm:cxn modelId="{971756E6-451C-4007-B808-FC7710E62B05}" type="presParOf" srcId="{E610EFF1-017E-4026-993E-F70E2D613302}" destId="{A2852868-CFC0-42ED-B0BF-0E02756ADD00}" srcOrd="2" destOrd="0" presId="urn:microsoft.com/office/officeart/2005/8/layout/StepDownProcess"/>
    <dgm:cxn modelId="{CDCAB101-DCDC-4204-8B8D-CDE729311ABF}" type="presParOf" srcId="{A2852868-CFC0-42ED-B0BF-0E02756ADD00}" destId="{2D2E1120-B40D-4C8F-A2AD-BD45D54082BD}" srcOrd="0" destOrd="0" presId="urn:microsoft.com/office/officeart/2005/8/layout/StepDownProcess"/>
    <dgm:cxn modelId="{F174D849-E3AA-479C-9702-56F2AFE07303}" type="presParOf" srcId="{A2852868-CFC0-42ED-B0BF-0E02756ADD00}" destId="{2A2C30DE-8D54-4604-8827-48ED0105294B}" srcOrd="1" destOrd="0" presId="urn:microsoft.com/office/officeart/2005/8/layout/StepDownProcess"/>
    <dgm:cxn modelId="{0D719B9C-8D64-4302-8687-D4EA42B95FCA}" type="presParOf" srcId="{A2852868-CFC0-42ED-B0BF-0E02756ADD00}" destId="{20CD9305-9870-4669-AE0E-BA70935C4473}" srcOrd="2" destOrd="0" presId="urn:microsoft.com/office/officeart/2005/8/layout/StepDownProcess"/>
    <dgm:cxn modelId="{EAF2FE00-6BD1-4158-A472-5800413E625C}" type="presParOf" srcId="{E610EFF1-017E-4026-993E-F70E2D613302}" destId="{E3FCD09A-873C-4625-8EA1-54B79BE55245}" srcOrd="3" destOrd="0" presId="urn:microsoft.com/office/officeart/2005/8/layout/StepDownProcess"/>
    <dgm:cxn modelId="{DA6865D1-5B62-4B74-9C3A-B4D3C93DA359}" type="presParOf" srcId="{E610EFF1-017E-4026-993E-F70E2D613302}" destId="{6FA52C63-2802-44B6-BBDF-A7C61885F26E}" srcOrd="4" destOrd="0" presId="urn:microsoft.com/office/officeart/2005/8/layout/StepDownProcess"/>
    <dgm:cxn modelId="{1AAA7479-6CEB-415D-82B9-47E854E1408F}" type="presParOf" srcId="{6FA52C63-2802-44B6-BBDF-A7C61885F26E}" destId="{89E1E2A1-2286-420B-9887-819D6B653556}" srcOrd="0" destOrd="0" presId="urn:microsoft.com/office/officeart/2005/8/layout/StepDownProcess"/>
    <dgm:cxn modelId="{B7D738B2-41F2-4A04-A8C5-3DBBCD62D0C0}" type="presParOf" srcId="{6FA52C63-2802-44B6-BBDF-A7C61885F26E}" destId="{C475EE57-2D1F-43F9-95A5-56A6912F98A8}" srcOrd="1" destOrd="0" presId="urn:microsoft.com/office/officeart/2005/8/layout/StepDownProcess"/>
    <dgm:cxn modelId="{FEAF5641-B699-4E7B-BE3E-6F439317CCAF}" type="presParOf" srcId="{6FA52C63-2802-44B6-BBDF-A7C61885F26E}" destId="{4D1925F0-967D-4093-BCBA-49D98E2AE97D}" srcOrd="2" destOrd="0" presId="urn:microsoft.com/office/officeart/2005/8/layout/StepDownProcess"/>
    <dgm:cxn modelId="{C68ECB11-5022-47AD-BF99-CF1C1F1E2B53}" type="presParOf" srcId="{E610EFF1-017E-4026-993E-F70E2D613302}" destId="{5D64355C-2D13-4843-881E-A9A612CD08B5}" srcOrd="5" destOrd="0" presId="urn:microsoft.com/office/officeart/2005/8/layout/StepDownProcess"/>
    <dgm:cxn modelId="{2D4B7023-3409-45BB-94B5-F1356CDE2770}" type="presParOf" srcId="{E610EFF1-017E-4026-993E-F70E2D613302}" destId="{B678429C-4E72-4E1B-8D99-838A3837A385}" srcOrd="6" destOrd="0" presId="urn:microsoft.com/office/officeart/2005/8/layout/StepDownProcess"/>
    <dgm:cxn modelId="{39F560FB-612F-416B-949F-086F4B0F0D66}" type="presParOf" srcId="{B678429C-4E72-4E1B-8D99-838A3837A385}" destId="{7F80418B-6603-46DB-A7F0-343670B2DB72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B745D8-1DFF-4EC9-960F-63FB644941C4}">
      <dsp:nvSpPr>
        <dsp:cNvPr id="0" name=""/>
        <dsp:cNvSpPr/>
      </dsp:nvSpPr>
      <dsp:spPr>
        <a:xfrm rot="5400000">
          <a:off x="380125" y="1030496"/>
          <a:ext cx="904999" cy="103031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6DF145-6A71-40EC-952C-2CD6505236B3}">
      <dsp:nvSpPr>
        <dsp:cNvPr id="0" name=""/>
        <dsp:cNvSpPr/>
      </dsp:nvSpPr>
      <dsp:spPr>
        <a:xfrm>
          <a:off x="97822" y="0"/>
          <a:ext cx="1523486" cy="106639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kern="1200" dirty="0"/>
            <a:t>Dialogmøde 2023</a:t>
          </a:r>
        </a:p>
      </dsp:txBody>
      <dsp:txXfrm>
        <a:off x="149888" y="52066"/>
        <a:ext cx="1419354" cy="962259"/>
      </dsp:txXfrm>
    </dsp:sp>
    <dsp:sp modelId="{12B3B2A2-D4FC-46AB-8F81-45CACD80D546}">
      <dsp:nvSpPr>
        <dsp:cNvPr id="0" name=""/>
        <dsp:cNvSpPr/>
      </dsp:nvSpPr>
      <dsp:spPr>
        <a:xfrm>
          <a:off x="1675066" y="150245"/>
          <a:ext cx="5763930" cy="861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500" kern="1200" dirty="0"/>
            <a:t>41 virksomheder deltog i vores første </a:t>
          </a:r>
          <a:r>
            <a:rPr lang="da-DK" sz="1500" b="1" kern="1200" dirty="0"/>
            <a:t>dialogmøde d. 30 marts 2023, som</a:t>
          </a:r>
          <a:r>
            <a:rPr lang="da-DK" sz="1500" kern="1200" dirty="0"/>
            <a:t> skabte en forespørgsel på et forløb, rettet mod oplæringsansvarlige.</a:t>
          </a:r>
        </a:p>
      </dsp:txBody>
      <dsp:txXfrm>
        <a:off x="1675066" y="150245"/>
        <a:ext cx="5763930" cy="861904"/>
      </dsp:txXfrm>
    </dsp:sp>
    <dsp:sp modelId="{2D2E1120-B40D-4C8F-A2AD-BD45D54082BD}">
      <dsp:nvSpPr>
        <dsp:cNvPr id="0" name=""/>
        <dsp:cNvSpPr/>
      </dsp:nvSpPr>
      <dsp:spPr>
        <a:xfrm rot="5400000">
          <a:off x="1560482" y="2153978"/>
          <a:ext cx="904999" cy="103031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2C30DE-8D54-4604-8827-48ED0105294B}">
      <dsp:nvSpPr>
        <dsp:cNvPr id="0" name=""/>
        <dsp:cNvSpPr/>
      </dsp:nvSpPr>
      <dsp:spPr>
        <a:xfrm>
          <a:off x="1288795" y="1059275"/>
          <a:ext cx="1523486" cy="106639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kern="1200" dirty="0"/>
            <a:t>Dialogmøde 2024</a:t>
          </a:r>
        </a:p>
      </dsp:txBody>
      <dsp:txXfrm>
        <a:off x="1340861" y="1111341"/>
        <a:ext cx="1419354" cy="962259"/>
      </dsp:txXfrm>
    </dsp:sp>
    <dsp:sp modelId="{20CD9305-9870-4669-AE0E-BA70935C4473}">
      <dsp:nvSpPr>
        <dsp:cNvPr id="0" name=""/>
        <dsp:cNvSpPr/>
      </dsp:nvSpPr>
      <dsp:spPr>
        <a:xfrm>
          <a:off x="2948315" y="1184677"/>
          <a:ext cx="7163250" cy="861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500" kern="1200" dirty="0"/>
            <a:t>52 virksomheder indenfor kontor, med en bred diversitet fra offentlig til privat, deltog i vores andet </a:t>
          </a:r>
          <a:r>
            <a:rPr lang="da-DK" sz="1500" b="1" kern="1200" dirty="0"/>
            <a:t>dialogmøde d. 21. marts 2024, som har givet den unikke viden</a:t>
          </a:r>
          <a:endParaRPr lang="da-DK" sz="1500" kern="1200" dirty="0"/>
        </a:p>
      </dsp:txBody>
      <dsp:txXfrm>
        <a:off x="2948315" y="1184677"/>
        <a:ext cx="7163250" cy="861904"/>
      </dsp:txXfrm>
    </dsp:sp>
    <dsp:sp modelId="{89E1E2A1-2286-420B-9887-819D6B653556}">
      <dsp:nvSpPr>
        <dsp:cNvPr id="0" name=""/>
        <dsp:cNvSpPr/>
      </dsp:nvSpPr>
      <dsp:spPr>
        <a:xfrm rot="5400000">
          <a:off x="2865570" y="3329525"/>
          <a:ext cx="904999" cy="103031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75EE57-2D1F-43F9-95A5-56A6912F98A8}">
      <dsp:nvSpPr>
        <dsp:cNvPr id="0" name=""/>
        <dsp:cNvSpPr/>
      </dsp:nvSpPr>
      <dsp:spPr>
        <a:xfrm>
          <a:off x="2540744" y="2262004"/>
          <a:ext cx="1523486" cy="106639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kern="1200" dirty="0"/>
            <a:t>Pilottest 2024</a:t>
          </a:r>
        </a:p>
      </dsp:txBody>
      <dsp:txXfrm>
        <a:off x="2592810" y="2314070"/>
        <a:ext cx="1419354" cy="962259"/>
      </dsp:txXfrm>
    </dsp:sp>
    <dsp:sp modelId="{4D1925F0-967D-4093-BCBA-49D98E2AE97D}">
      <dsp:nvSpPr>
        <dsp:cNvPr id="0" name=""/>
        <dsp:cNvSpPr/>
      </dsp:nvSpPr>
      <dsp:spPr>
        <a:xfrm>
          <a:off x="4181536" y="2369752"/>
          <a:ext cx="3857804" cy="861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500" kern="1200" dirty="0"/>
            <a:t>Pilottest d. 2-3 september 2024 med 10 deltagere fordelt på 4 </a:t>
          </a:r>
          <a:r>
            <a:rPr lang="da-DK" sz="1500" b="1" kern="1200" dirty="0"/>
            <a:t>virksomheder</a:t>
          </a:r>
          <a:endParaRPr lang="da-DK" sz="1500" kern="1200" dirty="0"/>
        </a:p>
      </dsp:txBody>
      <dsp:txXfrm>
        <a:off x="4181536" y="2369752"/>
        <a:ext cx="3857804" cy="861904"/>
      </dsp:txXfrm>
    </dsp:sp>
    <dsp:sp modelId="{7F80418B-6603-46DB-A7F0-343670B2DB72}">
      <dsp:nvSpPr>
        <dsp:cNvPr id="0" name=""/>
        <dsp:cNvSpPr/>
      </dsp:nvSpPr>
      <dsp:spPr>
        <a:xfrm>
          <a:off x="3829496" y="3446274"/>
          <a:ext cx="1523486" cy="106639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kern="1200" dirty="0"/>
            <a:t>Ordinært forløb</a:t>
          </a:r>
        </a:p>
      </dsp:txBody>
      <dsp:txXfrm>
        <a:off x="3881562" y="3498340"/>
        <a:ext cx="1419354" cy="9622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8AB1D-15B6-487E-8F09-35DF1079A235}" type="slidenum">
              <a:rPr lang="da-DK" smtClean="0"/>
              <a:t>‹nr.›</a:t>
            </a:fld>
            <a:endParaRPr lang="da-DK"/>
          </a:p>
        </p:txBody>
      </p:sp>
      <p:sp>
        <p:nvSpPr>
          <p:cNvPr id="6" name="Pladsholder til dato 5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5165E-B3AD-473A-8C2B-657EFC380081}" type="datetimeFigureOut">
              <a:rPr lang="da-DK" smtClean="0"/>
              <a:t>21-05-2025</a:t>
            </a:fld>
            <a:endParaRPr lang="da-DK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2"/>
          </p:nvPr>
        </p:nvSpPr>
        <p:spPr>
          <a:xfrm>
            <a:off x="0" y="6456219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8" name="Pladsholder til sidehoved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867593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5623372" y="0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AE02D-2978-4B47-85CE-1DC4640AA0B5}" type="datetimeFigureOut">
              <a:rPr lang="da-DK" smtClean="0"/>
              <a:t>21-05-2025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992664" y="3271382"/>
            <a:ext cx="7941310" cy="26765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6456219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5623372" y="6456219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A319A-6331-485C-8F84-9656EA5841B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30599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bb1bc15be5_0_80:notes"/>
          <p:cNvSpPr txBox="1">
            <a:spLocks noGrp="1"/>
          </p:cNvSpPr>
          <p:nvPr>
            <p:ph type="body" idx="1"/>
          </p:nvPr>
        </p:nvSpPr>
        <p:spPr>
          <a:xfrm>
            <a:off x="744498" y="4305194"/>
            <a:ext cx="5955983" cy="4078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1" name="Google Shape;261;gbb1bc15be5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679450"/>
            <a:ext cx="6040437" cy="33988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Citater fra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A319A-6331-485C-8F84-9656EA5841B2}" type="slidenum">
              <a:rPr lang="da-DK" smtClean="0"/>
              <a:t>33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0254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Pre</a:t>
            </a:r>
            <a:r>
              <a:rPr lang="da-DK" dirty="0"/>
              <a:t>- og </a:t>
            </a:r>
            <a:r>
              <a:rPr lang="da-DK" dirty="0" err="1"/>
              <a:t>onboarding</a:t>
            </a:r>
            <a:r>
              <a:rPr lang="da-DK" dirty="0"/>
              <a:t>!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A319A-6331-485C-8F84-9656EA5841B2}" type="slidenum">
              <a:rPr lang="da-DK" smtClean="0"/>
              <a:t>34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39482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Arbejdsprocesser!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A319A-6331-485C-8F84-9656EA5841B2}" type="slidenum">
              <a:rPr lang="da-DK" smtClean="0"/>
              <a:t>35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848006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Det vi ikke så komme af at afholde kurset.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A319A-6331-485C-8F84-9656EA5841B2}" type="slidenum">
              <a:rPr lang="da-DK" smtClean="0"/>
              <a:t>36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18221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dirty="0"/>
              <a:t>. Det understøtter de strategiske mål, mange virksomheder har på dette område – og viser, at en tydelig indsats fra oplæringsansvarlige gør en mærkbar forskel for elevernes gennemførelse.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dirty="0">
                <a:highlight>
                  <a:srgbClr val="FFFF00"/>
                </a:highlight>
              </a:rPr>
              <a:t>særligt inden for S(sociale forhold og G (governance). Når oplæringsansvarlige arbejder bevidst med struktureret preboarding, onboarding og trivsel, skaber det ikke bare effekt for den enkelte elev – det styrker også virksomhedens sociale ansvar og interne kultur.</a:t>
            </a:r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A319A-6331-485C-8F84-9656EA5841B2}" type="slidenum">
              <a:rPr lang="da-DK" smtClean="0"/>
              <a:t>37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75473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Alle erhvervsskoler har samarbejdspartnere indenfor alle brancher, så vi har taget deres ønsker og skabt et oplæg til at fremme det sociale og trivsel, bonussen er at det kommer i sidste ende vores elever og virksomheder til gode.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Når oplæringsansvarlige arbejder struktureret med preboarding og onboarding,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styrker det ikke blot elevens oplevelse – men også virksomhedens interne kultur og ansvar.”’</a:t>
            </a:r>
            <a:r>
              <a:rPr lang="da-DK" sz="1200" i="0" dirty="0"/>
              <a:t> Kurset kan samtidig bruges som dokumentation for virksomhedernes arbejde med ESG – særligt inden for S(sociale forhold og G (</a:t>
            </a:r>
            <a:r>
              <a:rPr lang="da-DK" sz="1200" i="0" dirty="0" err="1"/>
              <a:t>governance</a:t>
            </a:r>
            <a:r>
              <a:rPr lang="da-DK" sz="1200" i="0" dirty="0"/>
              <a:t>). Når oplæringsansvarlige arbejder bevidst med struktureret preboarding, onboarding og trivsel, skaber det ikke bare effekt for den enkelte elev – det styrker også virksomhedens sociale ansvar og interne kultur.”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A319A-6331-485C-8F84-9656EA5841B2}" type="slidenum">
              <a:rPr lang="da-DK" smtClean="0"/>
              <a:t>38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554803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Udannelsesnævnet har rettigheder til materialet og i er velkomne til at kontakte dem, ved interesse.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A319A-6331-485C-8F84-9656EA5841B2}" type="slidenum">
              <a:rPr lang="da-DK" smtClean="0"/>
              <a:t>40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3673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Velkommen til vores Webinar fra ZBC i fællesskab med CompanYoung i det skønne Aalborg. (Præsentation)</a:t>
            </a:r>
          </a:p>
          <a:p>
            <a:endParaRPr lang="da-DK" b="0" i="0" dirty="0">
              <a:solidFill>
                <a:srgbClr val="111111"/>
              </a:solidFill>
              <a:effectLst/>
              <a:latin typeface="Roboto" panose="02000000000000000000" pitchFamily="2" charset="0"/>
            </a:endParaRPr>
          </a:p>
          <a:p>
            <a:r>
              <a:rPr lang="da-DK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Hos </a:t>
            </a:r>
            <a:r>
              <a:rPr lang="da-DK" b="1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ZBC</a:t>
            </a:r>
            <a:r>
              <a:rPr lang="da-DK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 har vi over 6.000 årselever, cirka 1.000 ansatte og adresser i 10 byer på Sjælland: Haslev, Holbæk, Kalundborg, Køge, Næstved, Ringsted, Roskilde, Slagelse og Vordingborg. Og København som ikke er på kortet pt.</a:t>
            </a:r>
          </a:p>
          <a:p>
            <a:r>
              <a:rPr lang="da-DK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Selvom vi er en stor uddannelsesinstitution, går vi op i at have et bredt udvalg af uddannelser lokalt.</a:t>
            </a:r>
          </a:p>
          <a:p>
            <a:r>
              <a:rPr lang="da-DK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Præsentation af Claus –Susanne og Simon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A319A-6331-485C-8F84-9656EA5841B2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8438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da-DK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Vi har glædet os til at dele ud af de erfaringer vi har gjort os, i forhold til det </a:t>
            </a:r>
          </a:p>
          <a:p>
            <a:r>
              <a:rPr lang="da-DK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Innovative kompetenceudviklingsforløb for oplæringsansvarlige i kontorvirksomheder, som vi har udviklet med vores gode samarbejdspartnere.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A319A-6331-485C-8F84-9656EA5841B2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24569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A319A-6331-485C-8F84-9656EA5841B2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26530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da-DK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Da muligheden opstod med et fælles samarbejde imellem samarbejde på tværs af ZBC og CY, så vi det som en enestående mulighed at vi kunne udnytte hinandens ressourcer i forhold til den viden vi hver især kan bidrage med.</a:t>
            </a:r>
          </a:p>
          <a:p>
            <a:pPr>
              <a:buNone/>
            </a:pPr>
            <a:r>
              <a:rPr lang="da-DK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Og i fællesskab hjælpe med at udvikle et forløb til oplæringsansvarlige inden for kontor.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A319A-6331-485C-8F84-9656EA5841B2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74682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da-DK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Ud fra vores samarbejde med kontorvirksomheder, har vi afholdt dialogmøder, som har givet os et output på, hvad kontorvirksomhederne har behov for eller ønsker i deres preboarding/onboarding af elever.</a:t>
            </a:r>
          </a:p>
          <a:p>
            <a:pPr>
              <a:buNone/>
            </a:pPr>
            <a:r>
              <a:rPr lang="da-DK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Her fandt vi ud af at det traditionelle oplæringsansvarlige kursus godt kunne trænge til et løft.</a:t>
            </a:r>
          </a:p>
          <a:p>
            <a:pPr>
              <a:buNone/>
            </a:pPr>
            <a:r>
              <a:rPr lang="da-DK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Denne unikke viden har givet os en masse informationer og hele omdrejningspunktet er at se fra virksomhedernes side.</a:t>
            </a:r>
          </a:p>
          <a:p>
            <a:pPr>
              <a:buNone/>
            </a:pPr>
            <a:endParaRPr lang="da-DK" sz="1800" dirty="0">
              <a:effectLst/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>
              <a:buNone/>
            </a:pPr>
            <a:r>
              <a:rPr lang="da-DK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Vi blev klar over at der var nogle krav vi ikke kunne understøtte når virksomhederne ønskede et oplæringsansvarlig kursus.</a:t>
            </a:r>
          </a:p>
          <a:p>
            <a:pPr>
              <a:buNone/>
            </a:pPr>
            <a:r>
              <a:rPr lang="da-DK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Det gjorde at vi søgte midler fra Uddannelsesnævnet til at udvikle dette kursus.</a:t>
            </a:r>
          </a:p>
          <a:p>
            <a:pPr>
              <a:buNone/>
            </a:pPr>
            <a:endParaRPr lang="da-DK" sz="1800" dirty="0">
              <a:effectLst/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A319A-6331-485C-8F84-9656EA5841B2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49335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da-DK" sz="12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Ud fra vores samarbejde med kontorvirksomheder, har vi afholdt dialogmøder, som har givet os et output på, hvad kontorvirksomhederne har behov for eller ønsker i deres preboarding/onboarding af elever.</a:t>
            </a:r>
          </a:p>
          <a:p>
            <a:pPr>
              <a:buNone/>
            </a:pPr>
            <a:r>
              <a:rPr lang="da-DK" sz="12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Her fandt vi ud af at det traditionelle oplæringsansvarlige kursus godt kunne trænge til et løft.</a:t>
            </a:r>
          </a:p>
          <a:p>
            <a:pPr>
              <a:buNone/>
            </a:pPr>
            <a:r>
              <a:rPr lang="da-DK" sz="12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Denne unikke viden har givet os en masse informationer og hele omdrejningspunktet er at se fra virksomhedernes side.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A319A-6331-485C-8F84-9656EA5841B2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93454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A319A-6331-485C-8F84-9656EA5841B2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24722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Citater fra kursisterne.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A319A-6331-485C-8F84-9656EA5841B2}" type="slidenum">
              <a:rPr lang="da-DK" smtClean="0"/>
              <a:t>32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0280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ort forside">
    <p:bg>
      <p:bgPr>
        <a:solidFill>
          <a:srgbClr val="004A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188" y="2047875"/>
            <a:ext cx="3628135" cy="272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11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441" y="960000"/>
            <a:ext cx="10969943" cy="1143000"/>
          </a:xfrm>
        </p:spPr>
        <p:txBody>
          <a:bodyPr>
            <a:normAutofit/>
          </a:bodyPr>
          <a:lstStyle>
            <a:lvl1pPr algn="l">
              <a:defRPr sz="5332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CF56E-CB9A-9546-9E8A-47411FD35E25}" type="datetimeFigureOut">
              <a:rPr lang="da-DK" smtClean="0"/>
              <a:t>21-05-2025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9A887-CE58-5243-ACDA-C77E90D0961B}" type="slidenum">
              <a:rPr lang="da-DK" smtClean="0"/>
              <a:t>‹nr.›</a:t>
            </a:fld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164" y="476041"/>
            <a:ext cx="705110" cy="3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78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445" y="273049"/>
            <a:ext cx="4010039" cy="1162051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65492" y="273053"/>
            <a:ext cx="6813892" cy="5853113"/>
          </a:xfrm>
        </p:spPr>
        <p:txBody>
          <a:bodyPr/>
          <a:lstStyle>
            <a:lvl1pPr>
              <a:defRPr sz="4266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09445" y="1435103"/>
            <a:ext cx="4010039" cy="4691063"/>
          </a:xfrm>
        </p:spPr>
        <p:txBody>
          <a:bodyPr/>
          <a:lstStyle>
            <a:lvl1pPr marL="0" indent="0">
              <a:buNone/>
              <a:defRPr sz="1866"/>
            </a:lvl1pPr>
            <a:lvl2pPr marL="609448" indent="0">
              <a:buNone/>
              <a:defRPr sz="1600"/>
            </a:lvl2pPr>
            <a:lvl3pPr marL="1218895" indent="0">
              <a:buNone/>
              <a:defRPr sz="1333"/>
            </a:lvl3pPr>
            <a:lvl4pPr marL="1828343" indent="0">
              <a:buNone/>
              <a:defRPr sz="1200"/>
            </a:lvl4pPr>
            <a:lvl5pPr marL="2437790" indent="0">
              <a:buNone/>
              <a:defRPr sz="1200"/>
            </a:lvl5pPr>
            <a:lvl6pPr marL="3047238" indent="0">
              <a:buNone/>
              <a:defRPr sz="1200"/>
            </a:lvl6pPr>
            <a:lvl7pPr marL="3656686" indent="0">
              <a:buNone/>
              <a:defRPr sz="1200"/>
            </a:lvl7pPr>
            <a:lvl8pPr marL="4266133" indent="0">
              <a:buNone/>
              <a:defRPr sz="1200"/>
            </a:lvl8pPr>
            <a:lvl9pPr marL="4875581" indent="0">
              <a:buNone/>
              <a:defRPr sz="12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CF56E-CB9A-9546-9E8A-47411FD35E25}" type="datetimeFigureOut">
              <a:rPr lang="da-DK" smtClean="0"/>
              <a:t>21-05-2025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9A887-CE58-5243-ACDA-C77E90D0961B}" type="slidenum">
              <a:rPr lang="da-DK" smtClean="0"/>
              <a:t>‹nr.›</a:t>
            </a:fld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164" y="476041"/>
            <a:ext cx="705110" cy="3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470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095" y="4800601"/>
            <a:ext cx="7313295" cy="566739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266"/>
            </a:lvl1pPr>
            <a:lvl2pPr marL="609448" indent="0">
              <a:buNone/>
              <a:defRPr sz="3732"/>
            </a:lvl2pPr>
            <a:lvl3pPr marL="1218895" indent="0">
              <a:buNone/>
              <a:defRPr sz="3199"/>
            </a:lvl3pPr>
            <a:lvl4pPr marL="1828343" indent="0">
              <a:buNone/>
              <a:defRPr sz="2666"/>
            </a:lvl4pPr>
            <a:lvl5pPr marL="2437790" indent="0">
              <a:buNone/>
              <a:defRPr sz="2666"/>
            </a:lvl5pPr>
            <a:lvl6pPr marL="3047238" indent="0">
              <a:buNone/>
              <a:defRPr sz="2666"/>
            </a:lvl6pPr>
            <a:lvl7pPr marL="3656686" indent="0">
              <a:buNone/>
              <a:defRPr sz="2666"/>
            </a:lvl7pPr>
            <a:lvl8pPr marL="4266133" indent="0">
              <a:buNone/>
              <a:defRPr sz="2666"/>
            </a:lvl8pPr>
            <a:lvl9pPr marL="4875581" indent="0">
              <a:buNone/>
              <a:defRPr sz="2666"/>
            </a:lvl9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2389095" y="5367339"/>
            <a:ext cx="7313295" cy="804863"/>
          </a:xfrm>
        </p:spPr>
        <p:txBody>
          <a:bodyPr/>
          <a:lstStyle>
            <a:lvl1pPr marL="0" indent="0">
              <a:buNone/>
              <a:defRPr sz="1866"/>
            </a:lvl1pPr>
            <a:lvl2pPr marL="609448" indent="0">
              <a:buNone/>
              <a:defRPr sz="1600"/>
            </a:lvl2pPr>
            <a:lvl3pPr marL="1218895" indent="0">
              <a:buNone/>
              <a:defRPr sz="1333"/>
            </a:lvl3pPr>
            <a:lvl4pPr marL="1828343" indent="0">
              <a:buNone/>
              <a:defRPr sz="1200"/>
            </a:lvl4pPr>
            <a:lvl5pPr marL="2437790" indent="0">
              <a:buNone/>
              <a:defRPr sz="1200"/>
            </a:lvl5pPr>
            <a:lvl6pPr marL="3047238" indent="0">
              <a:buNone/>
              <a:defRPr sz="1200"/>
            </a:lvl6pPr>
            <a:lvl7pPr marL="3656686" indent="0">
              <a:buNone/>
              <a:defRPr sz="1200"/>
            </a:lvl7pPr>
            <a:lvl8pPr marL="4266133" indent="0">
              <a:buNone/>
              <a:defRPr sz="1200"/>
            </a:lvl8pPr>
            <a:lvl9pPr marL="4875581" indent="0">
              <a:buNone/>
              <a:defRPr sz="12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CF56E-CB9A-9546-9E8A-47411FD35E25}" type="datetimeFigureOut">
              <a:rPr lang="da-DK" smtClean="0"/>
              <a:t>21-05-2025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9A887-CE58-5243-ACDA-C77E90D0961B}" type="slidenum">
              <a:rPr lang="da-DK" smtClean="0"/>
              <a:t>‹nr.›</a:t>
            </a:fld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164" y="476041"/>
            <a:ext cx="705110" cy="3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077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 sort">
    <p:bg>
      <p:bgPr>
        <a:solidFill>
          <a:srgbClr val="004A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162" y="2130428"/>
            <a:ext cx="10360501" cy="1470025"/>
          </a:xfrm>
        </p:spPr>
        <p:txBody>
          <a:bodyPr>
            <a:normAutofit/>
          </a:bodyPr>
          <a:lstStyle>
            <a:lvl1pPr>
              <a:defRPr sz="5332" b="1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>
            <a:normAutofit/>
          </a:bodyPr>
          <a:lstStyle>
            <a:lvl1pPr marL="0" indent="0" algn="ctr">
              <a:buNone/>
              <a:defRPr sz="2666" b="1">
                <a:solidFill>
                  <a:schemeClr val="bg1"/>
                </a:solidFill>
              </a:defRPr>
            </a:lvl1pPr>
            <a:lvl2pPr marL="609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555011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162" y="2130428"/>
            <a:ext cx="10360501" cy="1470025"/>
          </a:xfrm>
        </p:spPr>
        <p:txBody>
          <a:bodyPr>
            <a:normAutofit/>
          </a:bodyPr>
          <a:lstStyle>
            <a:lvl1pPr>
              <a:defRPr sz="5332" b="1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>
            <a:normAutofit/>
          </a:bodyPr>
          <a:lstStyle>
            <a:lvl1pPr marL="0" indent="0" algn="ctr">
              <a:buNone/>
              <a:defRPr sz="2666" b="1">
                <a:solidFill>
                  <a:schemeClr val="tx1"/>
                </a:solidFill>
              </a:defRPr>
            </a:lvl1pPr>
            <a:lvl2pPr marL="609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60832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 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6100543"/>
            <a:ext cx="12188825" cy="592100"/>
          </a:xfrm>
          <a:prstGeom prst="rect">
            <a:avLst/>
          </a:prstGeom>
          <a:solidFill>
            <a:srgbClr val="004A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3199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09441" y="960000"/>
            <a:ext cx="7245579" cy="1143000"/>
          </a:xfrm>
        </p:spPr>
        <p:txBody>
          <a:bodyPr>
            <a:noAutofit/>
          </a:bodyPr>
          <a:lstStyle>
            <a:lvl1pPr algn="l">
              <a:defRPr sz="3732" b="1"/>
            </a:lvl1pPr>
          </a:lstStyle>
          <a:p>
            <a:r>
              <a:rPr lang="da-DK"/>
              <a:t>Klik for at redigere</a:t>
            </a:r>
            <a:br>
              <a:rPr lang="da-DK"/>
            </a:br>
            <a:r>
              <a:rPr lang="da-DK"/>
              <a:t>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09441" y="2133599"/>
            <a:ext cx="10969943" cy="3992564"/>
          </a:xfrm>
        </p:spPr>
        <p:txBody>
          <a:bodyPr>
            <a:normAutofit/>
          </a:bodyPr>
          <a:lstStyle>
            <a:lvl1pPr marL="0" indent="0">
              <a:buNone/>
              <a:defRPr sz="2666"/>
            </a:lvl1pPr>
            <a:lvl2pPr marL="609448" indent="0">
              <a:buNone/>
              <a:defRPr sz="2666"/>
            </a:lvl2pPr>
            <a:lvl3pPr marL="1218895" indent="0">
              <a:buNone/>
              <a:defRPr sz="2666"/>
            </a:lvl3pPr>
            <a:lvl4pPr marL="1828343" indent="0">
              <a:buNone/>
              <a:defRPr sz="2666"/>
            </a:lvl4pPr>
            <a:lvl5pPr marL="2437790" indent="0">
              <a:buNone/>
              <a:defRPr sz="2666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976" y="6250608"/>
            <a:ext cx="613408" cy="30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836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 m pay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6100543"/>
            <a:ext cx="12188825" cy="592100"/>
          </a:xfrm>
          <a:prstGeom prst="rect">
            <a:avLst/>
          </a:prstGeom>
          <a:solidFill>
            <a:srgbClr val="004A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3199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09441" y="960000"/>
            <a:ext cx="7245579" cy="1143000"/>
          </a:xfrm>
        </p:spPr>
        <p:txBody>
          <a:bodyPr>
            <a:noAutofit/>
          </a:bodyPr>
          <a:lstStyle>
            <a:lvl1pPr algn="l">
              <a:defRPr sz="3732" b="1"/>
            </a:lvl1pPr>
          </a:lstStyle>
          <a:p>
            <a:r>
              <a:rPr lang="da-DK"/>
              <a:t>Klik for at redigere</a:t>
            </a:r>
            <a:br>
              <a:rPr lang="da-DK"/>
            </a:br>
            <a:r>
              <a:rPr lang="da-DK"/>
              <a:t>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09441" y="2133599"/>
            <a:ext cx="10969943" cy="3992564"/>
          </a:xfrm>
        </p:spPr>
        <p:txBody>
          <a:bodyPr>
            <a:normAutofit/>
          </a:bodyPr>
          <a:lstStyle>
            <a:lvl1pPr marL="0" indent="0">
              <a:buNone/>
              <a:defRPr sz="2666"/>
            </a:lvl1pPr>
            <a:lvl2pPr marL="609448" indent="0">
              <a:buNone/>
              <a:defRPr sz="2666"/>
            </a:lvl2pPr>
            <a:lvl3pPr marL="1218895" indent="0">
              <a:buNone/>
              <a:defRPr sz="2666"/>
            </a:lvl3pPr>
            <a:lvl4pPr marL="1828343" indent="0">
              <a:buNone/>
              <a:defRPr sz="2666"/>
            </a:lvl4pPr>
            <a:lvl5pPr marL="2437790" indent="0">
              <a:buNone/>
              <a:defRPr sz="2666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4" name="Bille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62" y="6247304"/>
            <a:ext cx="2388628" cy="29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505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 møder du ZBC - 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839" y="269177"/>
            <a:ext cx="4406704" cy="6423466"/>
          </a:xfrm>
          <a:prstGeom prst="rect">
            <a:avLst/>
          </a:prstGeom>
        </p:spPr>
      </p:pic>
      <p:sp>
        <p:nvSpPr>
          <p:cNvPr id="9" name="Rektangel 8"/>
          <p:cNvSpPr/>
          <p:nvPr userDrawn="1"/>
        </p:nvSpPr>
        <p:spPr>
          <a:xfrm>
            <a:off x="0" y="6100543"/>
            <a:ext cx="12188825" cy="592100"/>
          </a:xfrm>
          <a:prstGeom prst="rect">
            <a:avLst/>
          </a:prstGeom>
          <a:solidFill>
            <a:srgbClr val="004A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3199"/>
          </a:p>
        </p:txBody>
      </p:sp>
      <p:pic>
        <p:nvPicPr>
          <p:cNvPr id="4" name="Billed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36" y="1015390"/>
            <a:ext cx="3971138" cy="3971138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62" y="6247304"/>
            <a:ext cx="2388628" cy="29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550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32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1pPr>
            <a:lvl2pPr marL="609448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2pPr>
            <a:lvl3pPr marL="121889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343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4pPr>
            <a:lvl5pPr marL="2437790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5pPr>
            <a:lvl6pPr marL="3047238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6pPr>
            <a:lvl7pPr marL="3656686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7pPr>
            <a:lvl8pPr marL="4266133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8pPr>
            <a:lvl9pPr marL="4875581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CF56E-CB9A-9546-9E8A-47411FD35E25}" type="datetimeFigureOut">
              <a:rPr lang="da-DK" smtClean="0"/>
              <a:t>21-05-2025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9A887-CE58-5243-ACDA-C77E90D0961B}" type="slidenum">
              <a:rPr lang="da-DK" smtClean="0"/>
              <a:t>‹nr.›</a:t>
            </a:fld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164" y="476041"/>
            <a:ext cx="705110" cy="3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699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09441" y="960000"/>
            <a:ext cx="10969943" cy="1143000"/>
          </a:xfrm>
        </p:spPr>
        <p:txBody>
          <a:bodyPr>
            <a:normAutofit/>
          </a:bodyPr>
          <a:lstStyle>
            <a:lvl1pPr algn="l">
              <a:defRPr sz="3732" b="1"/>
            </a:lvl1pPr>
          </a:lstStyle>
          <a:p>
            <a:r>
              <a:rPr lang="da-DK"/>
              <a:t>Klik for at redigere </a:t>
            </a:r>
            <a:br>
              <a:rPr lang="da-DK"/>
            </a:br>
            <a:r>
              <a:rPr lang="da-DK"/>
              <a:t>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09441" y="2103000"/>
            <a:ext cx="5383398" cy="3505525"/>
          </a:xfrm>
        </p:spPr>
        <p:txBody>
          <a:bodyPr>
            <a:normAutofit/>
          </a:bodyPr>
          <a:lstStyle>
            <a:lvl1pPr>
              <a:defRPr sz="1866" baseline="0">
                <a:latin typeface="Arial" panose="020B0604020202020204" pitchFamily="34" charset="0"/>
              </a:defRPr>
            </a:lvl1pPr>
            <a:lvl2pPr>
              <a:defRPr sz="1866" baseline="0">
                <a:latin typeface="Arial" panose="020B0604020202020204" pitchFamily="34" charset="0"/>
              </a:defRPr>
            </a:lvl2pPr>
            <a:lvl3pPr>
              <a:defRPr sz="1866" baseline="0">
                <a:latin typeface="Arial" panose="020B0604020202020204" pitchFamily="34" charset="0"/>
              </a:defRPr>
            </a:lvl3pPr>
            <a:lvl4pPr>
              <a:defRPr sz="1866" baseline="0">
                <a:latin typeface="Arial" panose="020B0604020202020204" pitchFamily="34" charset="0"/>
              </a:defRPr>
            </a:lvl4pPr>
            <a:lvl5pPr>
              <a:defRPr sz="1866" baseline="0">
                <a:latin typeface="Arial" panose="020B0604020202020204" pitchFamily="34" charset="0"/>
              </a:defRPr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95986" y="2103000"/>
            <a:ext cx="5383398" cy="3505525"/>
          </a:xfrm>
        </p:spPr>
        <p:txBody>
          <a:bodyPr>
            <a:normAutofit/>
          </a:bodyPr>
          <a:lstStyle>
            <a:lvl1pPr>
              <a:defRPr sz="1866" baseline="0">
                <a:latin typeface="Arial" panose="020B0604020202020204" pitchFamily="34" charset="0"/>
              </a:defRPr>
            </a:lvl1pPr>
            <a:lvl2pPr>
              <a:defRPr sz="1866" baseline="0">
                <a:latin typeface="Arial" panose="020B0604020202020204" pitchFamily="34" charset="0"/>
              </a:defRPr>
            </a:lvl2pPr>
            <a:lvl3pPr>
              <a:defRPr sz="1866" baseline="0">
                <a:latin typeface="Arial" panose="020B0604020202020204" pitchFamily="34" charset="0"/>
              </a:defRPr>
            </a:lvl3pPr>
            <a:lvl4pPr>
              <a:defRPr sz="1866" baseline="0">
                <a:latin typeface="Arial" panose="020B0604020202020204" pitchFamily="34" charset="0"/>
              </a:defRPr>
            </a:lvl4pPr>
            <a:lvl5pPr>
              <a:defRPr sz="1866" baseline="0">
                <a:latin typeface="Arial" panose="020B0604020202020204" pitchFamily="34" charset="0"/>
              </a:defRPr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CF56E-CB9A-9546-9E8A-47411FD35E25}" type="datetimeFigureOut">
              <a:rPr lang="da-DK" smtClean="0"/>
              <a:t>21-05-2025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9A887-CE58-5243-ACDA-C77E90D0961B}" type="slidenum">
              <a:rPr lang="da-DK" smtClean="0"/>
              <a:t>‹nr.›</a:t>
            </a:fld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164" y="476041"/>
            <a:ext cx="705110" cy="3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583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09441" y="960000"/>
            <a:ext cx="10969943" cy="1143000"/>
          </a:xfrm>
        </p:spPr>
        <p:txBody>
          <a:bodyPr>
            <a:normAutofit/>
          </a:bodyPr>
          <a:lstStyle>
            <a:lvl1pPr algn="l">
              <a:defRPr sz="3732" b="1"/>
            </a:lvl1pPr>
          </a:lstStyle>
          <a:p>
            <a:r>
              <a:rPr lang="da-DK"/>
              <a:t>Klik for at redigere </a:t>
            </a:r>
            <a:br>
              <a:rPr lang="da-DK"/>
            </a:br>
            <a:r>
              <a:rPr lang="da-DK"/>
              <a:t>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09441" y="2342488"/>
            <a:ext cx="5385514" cy="992737"/>
          </a:xfrm>
        </p:spPr>
        <p:txBody>
          <a:bodyPr anchor="b">
            <a:noAutofit/>
          </a:bodyPr>
          <a:lstStyle>
            <a:lvl1pPr marL="0" indent="0">
              <a:buNone/>
              <a:defRPr sz="2399" b="1"/>
            </a:lvl1pPr>
            <a:lvl2pPr marL="609448" indent="0">
              <a:buNone/>
              <a:defRPr sz="2666" b="1"/>
            </a:lvl2pPr>
            <a:lvl3pPr marL="1218895" indent="0">
              <a:buNone/>
              <a:defRPr sz="2399" b="1"/>
            </a:lvl3pPr>
            <a:lvl4pPr marL="1828343" indent="0">
              <a:buNone/>
              <a:defRPr sz="2133" b="1"/>
            </a:lvl4pPr>
            <a:lvl5pPr marL="2437790" indent="0">
              <a:buNone/>
              <a:defRPr sz="2133" b="1"/>
            </a:lvl5pPr>
            <a:lvl6pPr marL="3047238" indent="0">
              <a:buNone/>
              <a:defRPr sz="2133" b="1"/>
            </a:lvl6pPr>
            <a:lvl7pPr marL="3656686" indent="0">
              <a:buNone/>
              <a:defRPr sz="2133" b="1"/>
            </a:lvl7pPr>
            <a:lvl8pPr marL="4266133" indent="0">
              <a:buNone/>
              <a:defRPr sz="2133" b="1"/>
            </a:lvl8pPr>
            <a:lvl9pPr marL="4875581" indent="0">
              <a:buNone/>
              <a:defRPr sz="2133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09441" y="3335225"/>
            <a:ext cx="5385514" cy="2771663"/>
          </a:xfrm>
        </p:spPr>
        <p:txBody>
          <a:bodyPr>
            <a:normAutofit/>
          </a:bodyPr>
          <a:lstStyle>
            <a:lvl1pPr>
              <a:defRPr sz="1866"/>
            </a:lvl1pPr>
            <a:lvl2pPr>
              <a:defRPr sz="1866"/>
            </a:lvl2pPr>
            <a:lvl3pPr>
              <a:defRPr sz="1866"/>
            </a:lvl3pPr>
            <a:lvl4pPr>
              <a:defRPr sz="1866"/>
            </a:lvl4pPr>
            <a:lvl5pPr>
              <a:defRPr sz="1866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91757" y="2342488"/>
            <a:ext cx="5387630" cy="992737"/>
          </a:xfrm>
        </p:spPr>
        <p:txBody>
          <a:bodyPr anchor="b">
            <a:noAutofit/>
          </a:bodyPr>
          <a:lstStyle>
            <a:lvl1pPr marL="0" indent="0">
              <a:buNone/>
              <a:defRPr sz="2399" b="1"/>
            </a:lvl1pPr>
            <a:lvl2pPr marL="609448" indent="0">
              <a:buNone/>
              <a:defRPr sz="2666" b="1"/>
            </a:lvl2pPr>
            <a:lvl3pPr marL="1218895" indent="0">
              <a:buNone/>
              <a:defRPr sz="2399" b="1"/>
            </a:lvl3pPr>
            <a:lvl4pPr marL="1828343" indent="0">
              <a:buNone/>
              <a:defRPr sz="2133" b="1"/>
            </a:lvl4pPr>
            <a:lvl5pPr marL="2437790" indent="0">
              <a:buNone/>
              <a:defRPr sz="2133" b="1"/>
            </a:lvl5pPr>
            <a:lvl6pPr marL="3047238" indent="0">
              <a:buNone/>
              <a:defRPr sz="2133" b="1"/>
            </a:lvl6pPr>
            <a:lvl7pPr marL="3656686" indent="0">
              <a:buNone/>
              <a:defRPr sz="2133" b="1"/>
            </a:lvl7pPr>
            <a:lvl8pPr marL="4266133" indent="0">
              <a:buNone/>
              <a:defRPr sz="2133" b="1"/>
            </a:lvl8pPr>
            <a:lvl9pPr marL="4875581" indent="0">
              <a:buNone/>
              <a:defRPr sz="2133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91757" y="3335225"/>
            <a:ext cx="5387630" cy="2771663"/>
          </a:xfrm>
        </p:spPr>
        <p:txBody>
          <a:bodyPr>
            <a:normAutofit/>
          </a:bodyPr>
          <a:lstStyle>
            <a:lvl1pPr>
              <a:defRPr sz="1866"/>
            </a:lvl1pPr>
            <a:lvl2pPr>
              <a:defRPr sz="1866"/>
            </a:lvl2pPr>
            <a:lvl3pPr>
              <a:defRPr sz="1866"/>
            </a:lvl3pPr>
            <a:lvl4pPr>
              <a:defRPr sz="1866"/>
            </a:lvl4pPr>
            <a:lvl5pPr>
              <a:defRPr sz="1866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CF56E-CB9A-9546-9E8A-47411FD35E25}" type="datetimeFigureOut">
              <a:rPr lang="da-DK" smtClean="0"/>
              <a:t>21-05-2025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9A887-CE58-5243-ACDA-C77E90D0961B}" type="slidenum">
              <a:rPr lang="da-DK" smtClean="0"/>
              <a:t>‹nr.›</a:t>
            </a:fld>
            <a:endParaRPr lang="da-DK"/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164" y="476041"/>
            <a:ext cx="705110" cy="3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193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609441" y="6356352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Regular PRO" panose="02000503040000020003" pitchFamily="50" charset="0"/>
              </a:defRPr>
            </a:lvl1pPr>
          </a:lstStyle>
          <a:p>
            <a:fld id="{C80CF56E-CB9A-9546-9E8A-47411FD35E25}" type="datetimeFigureOut">
              <a:rPr lang="da-DK" smtClean="0"/>
              <a:pPr/>
              <a:t>21-05-2025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164515" y="6356352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Regular PRO" panose="02000503040000020003" pitchFamily="50" charset="0"/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735326" y="6356352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Regular PRO" panose="02000503040000020003" pitchFamily="50" charset="0"/>
              </a:defRPr>
            </a:lvl1pPr>
          </a:lstStyle>
          <a:p>
            <a:fld id="{C679A887-CE58-5243-ACDA-C77E90D0961B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47868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49" r:id="rId2"/>
    <p:sldLayoutId id="2147483671" r:id="rId3"/>
    <p:sldLayoutId id="2147483661" r:id="rId4"/>
    <p:sldLayoutId id="2147483660" r:id="rId5"/>
    <p:sldLayoutId id="2147483672" r:id="rId6"/>
    <p:sldLayoutId id="2147483651" r:id="rId7"/>
    <p:sldLayoutId id="2147483652" r:id="rId8"/>
    <p:sldLayoutId id="2147483653" r:id="rId9"/>
    <p:sldLayoutId id="2147483654" r:id="rId10"/>
    <p:sldLayoutId id="2147483656" r:id="rId11"/>
    <p:sldLayoutId id="2147483657" r:id="rId12"/>
  </p:sldLayoutIdLst>
  <p:txStyles>
    <p:titleStyle>
      <a:lvl1pPr algn="ctr" defTabSz="609448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Regular PRO" panose="02000503040000020003" pitchFamily="50" charset="0"/>
          <a:ea typeface="+mj-ea"/>
          <a:cs typeface="+mj-cs"/>
        </a:defRPr>
      </a:lvl1pPr>
    </p:titleStyle>
    <p:bodyStyle>
      <a:lvl1pPr marL="457086" indent="-457086" algn="l" defTabSz="609448" rtl="0" eaLnBrk="1" latinLnBrk="0" hangingPunct="1">
        <a:spcBef>
          <a:spcPct val="20000"/>
        </a:spcBef>
        <a:buFont typeface="Arial"/>
        <a:buChar char="•"/>
        <a:defRPr sz="4266" kern="1200">
          <a:solidFill>
            <a:schemeClr val="tx1"/>
          </a:solidFill>
          <a:latin typeface="Regular PRO" panose="02000503040000020003" pitchFamily="50" charset="0"/>
          <a:ea typeface="+mn-ea"/>
          <a:cs typeface="+mn-cs"/>
        </a:defRPr>
      </a:lvl1pPr>
      <a:lvl2pPr marL="990352" indent="-380905" algn="l" defTabSz="609448" rtl="0" eaLnBrk="1" latinLnBrk="0" hangingPunct="1">
        <a:spcBef>
          <a:spcPct val="20000"/>
        </a:spcBef>
        <a:buFont typeface="Arial"/>
        <a:buChar char="–"/>
        <a:defRPr sz="3732" kern="1200">
          <a:solidFill>
            <a:schemeClr val="tx1"/>
          </a:solidFill>
          <a:latin typeface="Regular PRO" panose="02000503040000020003" pitchFamily="50" charset="0"/>
          <a:ea typeface="+mn-ea"/>
          <a:cs typeface="+mn-cs"/>
        </a:defRPr>
      </a:lvl2pPr>
      <a:lvl3pPr marL="1523619" indent="-304724" algn="l" defTabSz="609448" rtl="0" eaLnBrk="1" latinLnBrk="0" hangingPunct="1">
        <a:spcBef>
          <a:spcPct val="20000"/>
        </a:spcBef>
        <a:buFont typeface="Arial"/>
        <a:buChar char="•"/>
        <a:defRPr sz="3199" kern="1200">
          <a:solidFill>
            <a:schemeClr val="tx1"/>
          </a:solidFill>
          <a:latin typeface="Regular PRO" panose="02000503040000020003" pitchFamily="50" charset="0"/>
          <a:ea typeface="+mn-ea"/>
          <a:cs typeface="+mn-cs"/>
        </a:defRPr>
      </a:lvl3pPr>
      <a:lvl4pPr marL="2133067" indent="-304724" algn="l" defTabSz="609448" rtl="0" eaLnBrk="1" latinLnBrk="0" hangingPunct="1">
        <a:spcBef>
          <a:spcPct val="20000"/>
        </a:spcBef>
        <a:buFont typeface="Arial"/>
        <a:buChar char="–"/>
        <a:defRPr sz="2666" kern="1200">
          <a:solidFill>
            <a:schemeClr val="tx1"/>
          </a:solidFill>
          <a:latin typeface="Regular PRO" panose="02000503040000020003" pitchFamily="50" charset="0"/>
          <a:ea typeface="+mn-ea"/>
          <a:cs typeface="+mn-cs"/>
        </a:defRPr>
      </a:lvl4pPr>
      <a:lvl5pPr marL="2742514" indent="-304724" algn="l" defTabSz="609448" rtl="0" eaLnBrk="1" latinLnBrk="0" hangingPunct="1">
        <a:spcBef>
          <a:spcPct val="20000"/>
        </a:spcBef>
        <a:buFont typeface="Arial"/>
        <a:buChar char="»"/>
        <a:defRPr sz="2666" kern="1200">
          <a:solidFill>
            <a:schemeClr val="tx1"/>
          </a:solidFill>
          <a:latin typeface="Regular PRO" panose="02000503040000020003" pitchFamily="50" charset="0"/>
          <a:ea typeface="+mn-ea"/>
          <a:cs typeface="+mn-cs"/>
        </a:defRPr>
      </a:lvl5pPr>
      <a:lvl6pPr marL="3351962" indent="-304724" algn="l" defTabSz="609448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609448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609448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609448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730FBA-7D34-3C65-59FE-C946D4E538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C90F32DC-FEAB-59A4-30E7-7D7382835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37" y="106029"/>
            <a:ext cx="10887150" cy="593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25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EA03E3-DE2A-DBF8-6593-2E2A16D20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13238EF9-BA22-38EE-A528-2D6C043B5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462" y="124503"/>
            <a:ext cx="10027584" cy="588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463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8CE634-A151-4594-22B1-7CA97DE3E0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9D0A5A2-980D-6C38-F863-37F07C2CB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88" y="236754"/>
            <a:ext cx="10209007" cy="563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73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DC7524-97C8-EE16-29B7-8716623B4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D5FB5CB-FA25-C685-5426-40C61BAF26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812"/>
          <a:stretch/>
        </p:blipFill>
        <p:spPr>
          <a:xfrm>
            <a:off x="756567" y="376518"/>
            <a:ext cx="10889635" cy="561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16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224CC25F-00D7-CDD7-E6B9-62397F2120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378"/>
          <a:stretch/>
        </p:blipFill>
        <p:spPr>
          <a:xfrm>
            <a:off x="478473" y="247425"/>
            <a:ext cx="10888728" cy="586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487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B23E1D90-4699-32F0-A627-A2CB47E3AE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633"/>
          <a:stretch/>
        </p:blipFill>
        <p:spPr>
          <a:xfrm>
            <a:off x="742278" y="96818"/>
            <a:ext cx="10375309" cy="599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963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D1846E8C-30A2-8547-B4CF-48862F15E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024" y="151294"/>
            <a:ext cx="10394776" cy="583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906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E512BB20-2AFA-686D-76A1-EE2983BD6C3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228"/>
          <a:stretch/>
        </p:blipFill>
        <p:spPr>
          <a:xfrm>
            <a:off x="725580" y="292796"/>
            <a:ext cx="10974332" cy="551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429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2FCF8F7-6D9C-9DE6-13A9-7BE95057B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127" y="174434"/>
            <a:ext cx="10424570" cy="560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83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DA890A11-8DB5-A113-8856-BD25707B05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5" t="-387" r="-305" b="11335"/>
          <a:stretch/>
        </p:blipFill>
        <p:spPr>
          <a:xfrm>
            <a:off x="479475" y="424674"/>
            <a:ext cx="11229873" cy="524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398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CAEC78B0-930F-DED9-E9E8-F73CFAB531D5}"/>
              </a:ext>
            </a:extLst>
          </p:cNvPr>
          <p:cNvSpPr txBox="1"/>
          <p:nvPr/>
        </p:nvSpPr>
        <p:spPr>
          <a:xfrm>
            <a:off x="736361" y="5019518"/>
            <a:ext cx="9612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Lærepladskonsulent Claus Jørgensen og Susanne Skotte fra ZBC</a:t>
            </a:r>
          </a:p>
          <a:p>
            <a:r>
              <a:rPr lang="da-DK" dirty="0"/>
              <a:t>Udviklingskonsulent Simon Lysebjerg Andersen fra CompanYoung</a:t>
            </a:r>
          </a:p>
        </p:txBody>
      </p:sp>
    </p:spTree>
    <p:extLst>
      <p:ext uri="{BB962C8B-B14F-4D97-AF65-F5344CB8AC3E}">
        <p14:creationId xmlns:p14="http://schemas.microsoft.com/office/powerpoint/2010/main" val="1544244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E9CCBF6-DA13-BDC8-BF21-9BCA55171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329" y="172122"/>
            <a:ext cx="9921486" cy="572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830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6B8D5D09-7DC9-FEC6-F8B6-64C6DC465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612" y="153920"/>
            <a:ext cx="10167401" cy="582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584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BE875ECE-C3A2-4BD8-B6A4-A589FBE6A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438" y="236049"/>
            <a:ext cx="11027947" cy="575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4669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FDA91DA0-F90C-D5D7-A346-504CA6F15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264" y="270861"/>
            <a:ext cx="10440295" cy="566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7466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149F23A-ABD9-07B6-8D09-09E4A3157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127" y="275415"/>
            <a:ext cx="10585936" cy="560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9970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703121B-4522-4B43-7571-645840A46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884" y="195987"/>
            <a:ext cx="10403056" cy="575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3492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58C7868-1733-F0DD-DCF5-AE4418994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856" y="172122"/>
            <a:ext cx="10133123" cy="57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263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6891522B-FB17-9FB3-2062-DB35F6D61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56" y="399627"/>
            <a:ext cx="10815840" cy="545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2378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6BD39F15-12CA-8752-3566-D86C0561A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204" y="321907"/>
            <a:ext cx="9854416" cy="547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1969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F3BC1859-5AC0-7014-45E5-B444764D7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39" y="291472"/>
            <a:ext cx="10177145" cy="55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595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309EDFA-3B2C-BD21-674C-7879300C5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0" y="357962"/>
            <a:ext cx="10969943" cy="555374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da-DK" sz="4300" dirty="0"/>
              <a:t> </a:t>
            </a:r>
            <a:r>
              <a:rPr lang="da-DK" sz="4300" b="1" dirty="0"/>
              <a:t>Velkommen til webinaret – </a:t>
            </a:r>
          </a:p>
          <a:p>
            <a:pPr algn="ctr">
              <a:buNone/>
            </a:pPr>
            <a:r>
              <a:rPr lang="da-DK" sz="4300" b="1" dirty="0"/>
              <a:t>Kompetenceforløb for oplæringsansvarlige</a:t>
            </a:r>
          </a:p>
          <a:p>
            <a:pPr algn="ctr">
              <a:buNone/>
            </a:pPr>
            <a:endParaRPr lang="da-DK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200" dirty="0"/>
              <a:t>Velkommen til dagens webinar, hvor vi præsenterer erfaringer og resultater fra vores kompetenceforløb målrettet oplæringsansvarlige i virksomheder.</a:t>
            </a:r>
          </a:p>
          <a:p>
            <a:pPr>
              <a:buFont typeface="Arial" panose="020B0604020202020204" pitchFamily="34" charset="0"/>
              <a:buChar char="•"/>
            </a:pPr>
            <a:endParaRPr lang="da-DK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200" dirty="0"/>
              <a:t>Vi sætter fokus på: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2200" dirty="0"/>
              <a:t>Trivsel og tilknytning af elever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2200" dirty="0"/>
              <a:t>Hvordan struktureret preboarding og onboarding gør en forskel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2200" dirty="0"/>
              <a:t>Inspiration til, hvordan I kan anvende metoderne i jeres egne sammenhænge</a:t>
            </a:r>
          </a:p>
          <a:p>
            <a:pPr marL="457200" lvl="1"/>
            <a:endParaRPr lang="da-DK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200" dirty="0"/>
              <a:t>Webinaret bygger på et samarbejde mellem ZBC og CompanYoung og er finansieret af Uddannelsesnævnet</a:t>
            </a:r>
          </a:p>
          <a:p>
            <a:pPr>
              <a:buFont typeface="Arial" panose="020B0604020202020204" pitchFamily="34" charset="0"/>
              <a:buChar char="•"/>
            </a:pPr>
            <a:endParaRPr lang="da-DK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200" dirty="0"/>
              <a:t>Stil gerne spørgsmål i kommentar feltet, så vil vi besvare så mange spørgsmål som muligt til sidst</a:t>
            </a:r>
          </a:p>
          <a:p>
            <a:endParaRPr lang="da-DK" sz="2000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680277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7F241FF0-8165-F8E7-243D-EE7D90B65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945" y="411970"/>
            <a:ext cx="10736131" cy="544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9267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DD9EFE5-0C81-60F1-9DBB-997B8F2D3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763" y="880844"/>
            <a:ext cx="10467297" cy="487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8198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8AD14FA-2698-B481-B66C-1009501F7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543" y="1904875"/>
            <a:ext cx="10969943" cy="3930375"/>
          </a:xfrm>
        </p:spPr>
        <p:txBody>
          <a:bodyPr>
            <a:normAutofit lnSpcReduction="10000"/>
          </a:bodyPr>
          <a:lstStyle/>
          <a:p>
            <a:r>
              <a:rPr lang="da-DK" sz="2000" b="1" dirty="0"/>
              <a:t>Deltagerne oplevede forløbet som yderst relevant for deres arbejde med elever. </a:t>
            </a:r>
          </a:p>
          <a:p>
            <a:r>
              <a:rPr lang="da-DK" sz="2000" b="1" dirty="0"/>
              <a:t>Mange deltagere fremhæver, at forløbet gav konkrete værktøjer, der kan anvendes i praksis.</a:t>
            </a:r>
          </a:p>
          <a:p>
            <a:endParaRPr lang="da-DK" sz="2000" b="1" dirty="0"/>
          </a:p>
          <a:p>
            <a:r>
              <a:rPr lang="da-DK" sz="2000" dirty="0"/>
              <a:t>Eksempler på relevansen inkluderer:</a:t>
            </a:r>
          </a:p>
          <a:p>
            <a:r>
              <a:rPr lang="da-DK" sz="2000" dirty="0"/>
              <a:t>● </a:t>
            </a:r>
            <a:r>
              <a:rPr lang="da-DK" sz="2000" i="1" dirty="0"/>
              <a:t>"Preboarding har været vildt spændende at få struktureret.”</a:t>
            </a:r>
          </a:p>
          <a:p>
            <a:endParaRPr lang="da-DK" sz="2000" i="1" dirty="0"/>
          </a:p>
          <a:p>
            <a:r>
              <a:rPr lang="da-DK" sz="2000" dirty="0"/>
              <a:t>● ”Efter forløbet havde jeg en færdig onboardingplan klar for vores kommende elever. Det har betydet at vi har fået en mere reflekterende tilgang end før.</a:t>
            </a:r>
          </a:p>
          <a:p>
            <a:endParaRPr lang="da-DK" sz="2000" i="1" dirty="0"/>
          </a:p>
          <a:p>
            <a:r>
              <a:rPr lang="da-DK" sz="2000" i="1" dirty="0"/>
              <a:t>● "Jeg fik meget, jeg kunne bruge i praksis."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4C857392-7538-E923-873A-80A9D42E163C}"/>
              </a:ext>
            </a:extLst>
          </p:cNvPr>
          <p:cNvSpPr txBox="1"/>
          <p:nvPr/>
        </p:nvSpPr>
        <p:spPr>
          <a:xfrm>
            <a:off x="394543" y="483626"/>
            <a:ext cx="109699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b="1" dirty="0">
                <a:latin typeface="Regular PRO" panose="02000503040000020003" pitchFamily="50" charset="0"/>
              </a:rPr>
              <a:t>4.	Fordelene ved at integrere kompetenceforløbet i AMU-regi</a:t>
            </a:r>
          </a:p>
        </p:txBody>
      </p:sp>
    </p:spTree>
    <p:extLst>
      <p:ext uri="{BB962C8B-B14F-4D97-AF65-F5344CB8AC3E}">
        <p14:creationId xmlns:p14="http://schemas.microsoft.com/office/powerpoint/2010/main" val="15561456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3CA40D1-DD02-330A-E38B-074C7673C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53" y="357962"/>
            <a:ext cx="10969943" cy="5511210"/>
          </a:xfrm>
        </p:spPr>
        <p:txBody>
          <a:bodyPr>
            <a:normAutofit/>
          </a:bodyPr>
          <a:lstStyle/>
          <a:p>
            <a:endParaRPr lang="da-DK" dirty="0"/>
          </a:p>
          <a:p>
            <a:r>
              <a:rPr lang="da-DK" sz="2000" b="1" dirty="0"/>
              <a:t>Mange deltagere satte pris på sparringen med andre kursister. Dette element blev fremhævet som en af de mest værdifulde aspekter af kompetenceforløbet</a:t>
            </a:r>
          </a:p>
          <a:p>
            <a:endParaRPr lang="da-DK" sz="2000" dirty="0"/>
          </a:p>
          <a:p>
            <a:endParaRPr lang="da-DK" sz="2000" dirty="0"/>
          </a:p>
          <a:p>
            <a:endParaRPr lang="da-DK" sz="2000" dirty="0"/>
          </a:p>
          <a:p>
            <a:r>
              <a:rPr lang="da-DK" sz="2000" dirty="0"/>
              <a:t>● "</a:t>
            </a:r>
            <a:r>
              <a:rPr lang="da-DK" sz="2000" i="1" dirty="0"/>
              <a:t>Det var spændende, at vi kom fra forskellige steder – det lærte vi meget af." </a:t>
            </a:r>
          </a:p>
          <a:p>
            <a:endParaRPr lang="da-DK" sz="2000" i="1" dirty="0"/>
          </a:p>
          <a:p>
            <a:r>
              <a:rPr lang="da-DK" sz="2000" i="1" dirty="0"/>
              <a:t>● "Sparring på tværs med de andre kursister var det mest positive</a:t>
            </a:r>
            <a:r>
              <a:rPr lang="da-DK" sz="2000" dirty="0"/>
              <a:t>." </a:t>
            </a:r>
          </a:p>
        </p:txBody>
      </p:sp>
    </p:spTree>
    <p:extLst>
      <p:ext uri="{BB962C8B-B14F-4D97-AF65-F5344CB8AC3E}">
        <p14:creationId xmlns:p14="http://schemas.microsoft.com/office/powerpoint/2010/main" val="21603698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04C8BB4-9916-A21C-E214-F24A31136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0" y="411124"/>
            <a:ext cx="10969943" cy="4990215"/>
          </a:xfrm>
        </p:spPr>
        <p:txBody>
          <a:bodyPr/>
          <a:lstStyle/>
          <a:p>
            <a:endParaRPr lang="da-DK" dirty="0"/>
          </a:p>
          <a:p>
            <a:r>
              <a:rPr lang="da-DK" sz="2000" b="1" dirty="0"/>
              <a:t>Deltagerne fandt modulerne relevante og strukturerede, især "At rumme de unges behov" og "Pre- og onboarding"</a:t>
            </a:r>
          </a:p>
          <a:p>
            <a:endParaRPr lang="da-DK" sz="2000" dirty="0"/>
          </a:p>
          <a:p>
            <a:endParaRPr lang="da-DK" sz="2000" dirty="0"/>
          </a:p>
          <a:p>
            <a:endParaRPr lang="da-DK" sz="2000" dirty="0"/>
          </a:p>
          <a:p>
            <a:r>
              <a:rPr lang="da-DK" sz="2000" dirty="0"/>
              <a:t>● "</a:t>
            </a:r>
            <a:r>
              <a:rPr lang="da-DK" sz="2000" i="1" dirty="0"/>
              <a:t>Modul 1 var sindssygt relevant og rigtig brugbart." </a:t>
            </a:r>
          </a:p>
          <a:p>
            <a:endParaRPr lang="da-DK" sz="2000" i="1" dirty="0"/>
          </a:p>
          <a:p>
            <a:r>
              <a:rPr lang="da-DK" sz="2000" i="1" dirty="0"/>
              <a:t>● "At forstå, hvordan de unge tænker, var meget givende."</a:t>
            </a:r>
          </a:p>
        </p:txBody>
      </p:sp>
    </p:spTree>
    <p:extLst>
      <p:ext uri="{BB962C8B-B14F-4D97-AF65-F5344CB8AC3E}">
        <p14:creationId xmlns:p14="http://schemas.microsoft.com/office/powerpoint/2010/main" val="26949812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73EAD51-C6E8-C0D0-72AE-11542A770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0" y="411124"/>
            <a:ext cx="10969943" cy="5341090"/>
          </a:xfrm>
        </p:spPr>
        <p:txBody>
          <a:bodyPr/>
          <a:lstStyle/>
          <a:p>
            <a:endParaRPr lang="da-DK" dirty="0"/>
          </a:p>
          <a:p>
            <a:r>
              <a:rPr lang="da-DK" sz="2000" b="1" dirty="0"/>
              <a:t>Kompetenceforløbet gav deltagerne både inspiration og konkrete værktøjer til at forbedre deres arbejdsprocesser</a:t>
            </a:r>
          </a:p>
          <a:p>
            <a:endParaRPr lang="da-DK" sz="2000" dirty="0"/>
          </a:p>
          <a:p>
            <a:endParaRPr lang="da-DK" sz="2000" dirty="0"/>
          </a:p>
          <a:p>
            <a:r>
              <a:rPr lang="da-DK" sz="2000" dirty="0"/>
              <a:t>● </a:t>
            </a:r>
            <a:r>
              <a:rPr lang="da-DK" sz="2000" i="1" dirty="0"/>
              <a:t>"Det gør ikke så ondt at få en ny elev, da vi nu har grundskabelonen." </a:t>
            </a:r>
          </a:p>
          <a:p>
            <a:endParaRPr lang="da-DK" sz="2000" i="1" dirty="0"/>
          </a:p>
          <a:p>
            <a:r>
              <a:rPr lang="da-DK" sz="2000" i="1" dirty="0"/>
              <a:t>● "Jeg vil gerne implementere en masse, jeg har lært."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846827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CA593EE-0B6C-2C73-67F5-E9A917008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19" y="1037509"/>
            <a:ext cx="11579385" cy="4789967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da-DK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000" dirty="0"/>
              <a:t>Kontorvirksomheder, der tidligere ikke tog elever i praktik, har nu åbnet op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000" dirty="0"/>
              <a:t>Flere elever kommer nu på besøg ud af huset – også i store private og offentlige organisationer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000" dirty="0"/>
              <a:t>Der er etableret årsaftaler med virksomheder ift. besøg og rekruttering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000" dirty="0"/>
              <a:t>Kontakten mellem elever og skoler er blevet stærkere og mere fleksibel – især mellem grund- og hovedforløb</a:t>
            </a:r>
          </a:p>
          <a:p>
            <a:endParaRPr lang="da-DK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000" dirty="0"/>
              <a:t>Gensidig forståelse for hinandens processer og opgaver er styrket</a:t>
            </a:r>
          </a:p>
          <a:p>
            <a:endParaRPr lang="da-DK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71C74E6F-4EF3-22B5-2338-C0287B652614}"/>
              </a:ext>
            </a:extLst>
          </p:cNvPr>
          <p:cNvSpPr txBox="1"/>
          <p:nvPr/>
        </p:nvSpPr>
        <p:spPr>
          <a:xfrm>
            <a:off x="1084522" y="452734"/>
            <a:ext cx="10324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>
                <a:latin typeface="+mj-lt"/>
              </a:rPr>
              <a:t>Afledte effekter</a:t>
            </a:r>
          </a:p>
        </p:txBody>
      </p:sp>
    </p:spTree>
    <p:extLst>
      <p:ext uri="{BB962C8B-B14F-4D97-AF65-F5344CB8AC3E}">
        <p14:creationId xmlns:p14="http://schemas.microsoft.com/office/powerpoint/2010/main" val="15475717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448905E-B29D-8761-C427-55D85A9D6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0" y="315403"/>
            <a:ext cx="10969943" cy="5633888"/>
          </a:xfrm>
        </p:spPr>
        <p:txBody>
          <a:bodyPr>
            <a:normAutofit/>
          </a:bodyPr>
          <a:lstStyle/>
          <a:p>
            <a:pPr algn="ctr"/>
            <a:r>
              <a:rPr lang="da-DK" sz="4000" b="1" dirty="0"/>
              <a:t>Hvad var gevinsten?</a:t>
            </a:r>
          </a:p>
          <a:p>
            <a:endParaRPr lang="da-DK" sz="2000" dirty="0"/>
          </a:p>
          <a:p>
            <a:endParaRPr lang="da-DK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000" dirty="0"/>
              <a:t>Konkrete råd og redskaber, som virksomheder og oplæringsansvarlige kan bruge med det samme.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000" dirty="0"/>
              <a:t>Kompetenceforløbet bidrager aktivt til at opfylde virksomhedernes krav til trivsel og fastholdelse/tilknytning i elevernes uddannelse. Det understøtter de strategiske mål, mange virksomheder har på dette område – og viser, at en tydelig indsats fra oplæringsansvarlige gør en mærkbar forskel for elevernes gennemførelse.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000" dirty="0"/>
              <a:t>Forløbet har også skabt potentiale for tværgående anvendelse på fx AMU og IDV-uddannelser – især potentiale til fornyelse og nytænkning af bestående AMU kursus for oplæringsansvarlige.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21251802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47A64DD6-B173-1AB5-60AB-D5E16A1B965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82709" y="121237"/>
            <a:ext cx="11823405" cy="6309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Fra </a:t>
            </a:r>
            <a:r>
              <a:rPr lang="da-DK" altLang="da-DK" sz="4000" b="1" dirty="0">
                <a:latin typeface="+mn-lt"/>
              </a:rPr>
              <a:t>kompetenceforløb</a:t>
            </a:r>
            <a:r>
              <a:rPr kumimoji="0" lang="da-DK" altLang="da-DK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til strategisk værktøj – AMU og ESG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a-DK" altLang="da-D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Forløbet har potentiale til at </a:t>
            </a:r>
            <a:r>
              <a:rPr kumimoji="0" lang="da-DK" altLang="da-DK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forny eksisterende AMU-kurser</a:t>
            </a:r>
            <a:r>
              <a:rPr kumimoji="0" lang="da-DK" altLang="da-D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for oplæringsansvarlige.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da-DK" altLang="da-D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a-DK" altLang="da-DK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Ved at bringe det ind i AMU-regi opnås: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a-DK" altLang="da-D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Bredere forankring og adgang på tværs af brancher.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a-DK" altLang="da-D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Øget legitimitet og anvendelighed i både offentlige og private organisationer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da-DK" altLang="da-DK" sz="2000" dirty="0"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a-DK" altLang="da-DK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Det bidrager direkte til virksomhedernes ESG-arbejde – særligt: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a-DK" altLang="da-DK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</a:t>
            </a:r>
            <a:r>
              <a:rPr kumimoji="0" lang="da-DK" altLang="da-D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: Sociale forhold – trivsel, integration og medarbejderomsorg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a-DK" altLang="da-DK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G</a:t>
            </a:r>
            <a:r>
              <a:rPr kumimoji="0" lang="da-DK" altLang="da-D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: Governance – strukturerede processer og ansvarlighed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da-DK" altLang="da-D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a-DK" altLang="da-DK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Dokumenteret effekt: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a-DK" altLang="da-D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Øget tilknytning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a-DK" altLang="da-D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Skabelse af fælles sprog og metode mellem oplæringsansvarlige og skoler.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a-DK" altLang="da-DK" sz="2000" dirty="0"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51665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3B7281-BA48-AA2D-44E1-0D9B452EB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960000"/>
            <a:ext cx="9610324" cy="1143000"/>
          </a:xfrm>
        </p:spPr>
        <p:txBody>
          <a:bodyPr/>
          <a:lstStyle/>
          <a:p>
            <a:pPr algn="ctr"/>
            <a:r>
              <a:rPr lang="da-DK" sz="4000" dirty="0"/>
              <a:t>Perspektivering fra Det Faglige Udvalg</a:t>
            </a:r>
            <a:br>
              <a:rPr lang="da-DK" sz="4000" dirty="0"/>
            </a:br>
            <a:r>
              <a:rPr lang="da-DK" sz="4000" dirty="0"/>
              <a:t>- kontoruddannelser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457805C-CBBE-E091-6F35-6EDE8F3FD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  <a:p>
            <a:r>
              <a:rPr lang="da-DK" dirty="0"/>
              <a:t>v/ Chefkonsulent Anne Mette Christiansen</a:t>
            </a:r>
          </a:p>
        </p:txBody>
      </p:sp>
    </p:spTree>
    <p:extLst>
      <p:ext uri="{BB962C8B-B14F-4D97-AF65-F5344CB8AC3E}">
        <p14:creationId xmlns:p14="http://schemas.microsoft.com/office/powerpoint/2010/main" val="1482750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A3209C-DA01-24AB-9C1F-A97677AFC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7516" y="386248"/>
            <a:ext cx="7245579" cy="1143000"/>
          </a:xfrm>
        </p:spPr>
        <p:txBody>
          <a:bodyPr/>
          <a:lstStyle/>
          <a:p>
            <a:pPr algn="ctr"/>
            <a:r>
              <a:rPr lang="da-DK" sz="4000" dirty="0"/>
              <a:t>Velkomst og introduktion</a:t>
            </a:r>
            <a:br>
              <a:rPr lang="da-DK" sz="4000" dirty="0"/>
            </a:b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0762FF0-3498-DF7E-4687-0825116C0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331" y="1354337"/>
            <a:ext cx="10427774" cy="4149326"/>
          </a:xfrm>
        </p:spPr>
        <p:txBody>
          <a:bodyPr>
            <a:normAutofit/>
          </a:bodyPr>
          <a:lstStyle/>
          <a:p>
            <a:r>
              <a:rPr lang="da-DK" dirty="0"/>
              <a:t>	</a:t>
            </a:r>
            <a:endParaRPr lang="da-DK" sz="2000" dirty="0"/>
          </a:p>
          <a:p>
            <a:pPr marL="457200" indent="-457200">
              <a:buFont typeface="+mj-lt"/>
              <a:buAutoNum type="arabicPeriod"/>
            </a:pPr>
            <a:r>
              <a:rPr lang="da-DK" sz="2000" dirty="0"/>
              <a:t>Hvordan ZBC og CompanYoung skabte den unikke viden bag kurset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2000" dirty="0"/>
              <a:t>Kursets opbygning: En drejebog der sikrer kvalitet og skalérbarhed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2000" dirty="0"/>
              <a:t>Deltagernes egen opgave: Fra viden til handling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2000" dirty="0"/>
              <a:t>Fordelene ved at integrere kurset i AMU-regi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2000" dirty="0"/>
              <a:t>Q&amp;A </a:t>
            </a:r>
          </a:p>
          <a:p>
            <a:endParaRPr lang="da-DK" sz="2000" dirty="0"/>
          </a:p>
          <a:p>
            <a:pPr marL="457200" indent="-457200">
              <a:buAutoNum type="arabicPeriod" startAt="4"/>
            </a:pPr>
            <a:endParaRPr lang="da-DK" sz="2000" dirty="0"/>
          </a:p>
          <a:p>
            <a:r>
              <a:rPr lang="da-DK" sz="2000" dirty="0"/>
              <a:t>	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494806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6863C8-02EE-AF9E-89CF-123F28710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1053" y="2073448"/>
            <a:ext cx="7245579" cy="1143000"/>
          </a:xfrm>
        </p:spPr>
        <p:txBody>
          <a:bodyPr/>
          <a:lstStyle/>
          <a:p>
            <a:pPr algn="ctr"/>
            <a:r>
              <a:rPr lang="da-DK" sz="6600" dirty="0">
                <a:latin typeface="+mj-lt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22974322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0DCBFD-31E0-B5D4-054A-1FD5CAC03A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Tak for jeres interesse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64EF51B2-4F02-7517-14CD-B27BA0F5D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0972" y="3324169"/>
            <a:ext cx="1197677" cy="742222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BC1678BE-5BCD-7ADB-1D6B-1A1F4D62B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5020" y="3438069"/>
            <a:ext cx="2581635" cy="51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895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BEEFBC-ECD9-2967-7719-4C51D6068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641" y="345164"/>
            <a:ext cx="11511213" cy="1143000"/>
          </a:xfrm>
        </p:spPr>
        <p:txBody>
          <a:bodyPr/>
          <a:lstStyle/>
          <a:p>
            <a:pPr algn="ctr"/>
            <a:r>
              <a:rPr lang="da-DK" sz="4000" dirty="0"/>
              <a:t>1. Hvordan ZBC og CompanYoung skabte den unikke viden bag forløbet</a:t>
            </a:r>
            <a:br>
              <a:rPr lang="da-DK" dirty="0"/>
            </a:br>
            <a:endParaRPr lang="da-DK" dirty="0"/>
          </a:p>
        </p:txBody>
      </p:sp>
      <p:graphicFrame>
        <p:nvGraphicFramePr>
          <p:cNvPr id="4" name="Pladsholder til indhold 3">
            <a:extLst>
              <a:ext uri="{FF2B5EF4-FFF2-40B4-BE49-F238E27FC236}">
                <a16:creationId xmlns:a16="http://schemas.microsoft.com/office/drawing/2014/main" id="{1464192F-F0FF-83D7-BC33-4E79124368F7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884231"/>
              </p:ext>
            </p:extLst>
          </p:nvPr>
        </p:nvGraphicFramePr>
        <p:xfrm>
          <a:off x="535013" y="1454414"/>
          <a:ext cx="5649912" cy="399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5346648" imgH="3778135" progId="Acrobat.Document.DC">
                  <p:embed/>
                </p:oleObj>
              </mc:Choice>
              <mc:Fallback>
                <p:oleObj name="Acrobat Document" r:id="rId3" imgW="5346648" imgH="3778135" progId="Acrobat.Document.DC">
                  <p:embed/>
                  <p:pic>
                    <p:nvPicPr>
                      <p:cNvPr id="4" name="Pladsholder til indhold 3">
                        <a:extLst>
                          <a:ext uri="{FF2B5EF4-FFF2-40B4-BE49-F238E27FC236}">
                            <a16:creationId xmlns:a16="http://schemas.microsoft.com/office/drawing/2014/main" id="{1464192F-F0FF-83D7-BC33-4E79124368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5013" y="1454414"/>
                        <a:ext cx="5649912" cy="3992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2274C3C7-E477-E8FA-F4FE-DA08AF6D18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059008"/>
              </p:ext>
            </p:extLst>
          </p:nvPr>
        </p:nvGraphicFramePr>
        <p:xfrm>
          <a:off x="6262577" y="1454413"/>
          <a:ext cx="5540817" cy="3915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5" imgW="5346648" imgH="3778135" progId="Acrobat.Document.DC">
                  <p:embed/>
                </p:oleObj>
              </mc:Choice>
              <mc:Fallback>
                <p:oleObj name="Acrobat Document" r:id="rId5" imgW="5346648" imgH="3778135" progId="Acrobat.Document.DC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2274C3C7-E477-E8FA-F4FE-DA08AF6D18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62577" y="1454413"/>
                        <a:ext cx="5540817" cy="39154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7428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D86A1EF8-BAF2-1A7A-73FA-FB43DB7650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93405" y="831797"/>
            <a:ext cx="11493795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a-DK" altLang="da-DK" sz="4000" b="1" dirty="0">
                <a:ea typeface="+mj-ea"/>
                <a:cs typeface="+mj-cs"/>
              </a:rPr>
              <a:t>Udvikling med afsæt i praksis og forskning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a-DK" altLang="da-DK" sz="2000" dirty="0"/>
              <a:t>Udvikling af kompetenceforløbet opstod ud fra et identificeret behov for at styrke trivsel og fastholdelse blandt elever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a-DK" altLang="da-DK" sz="2000" dirty="0"/>
              <a:t>Forløbet er opbygget efter virksomhedernes behov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a-DK" altLang="da-DK" sz="2000" dirty="0"/>
              <a:t>To større dialogmøder i 2023 og 2024 med hhv. 41 og 52 virksomheder afslørede centrale udfordringer og behov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a-DK" altLang="da-DK" sz="2000" dirty="0"/>
              <a:t>Kombination af praksiserfaring og forskning i Generation Z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a-DK" altLang="da-DK" sz="2000" dirty="0"/>
              <a:t>Fokus på feedback, sociale relationer og meningsfulde opgaver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a-DK" altLang="da-DK" sz="2000" dirty="0"/>
              <a:t>Vores grundlæggende tilgang: Pre-/onboarding begynder før eleven møder op første dag – og fortsætter gennem hele forløbet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da-DK" altLang="da-DK" sz="20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da-DK" altLang="da-D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071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EEBAB-884D-281D-61A7-E39249EAD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581" y="160337"/>
            <a:ext cx="7245579" cy="1143000"/>
          </a:xfrm>
        </p:spPr>
        <p:txBody>
          <a:bodyPr/>
          <a:lstStyle/>
          <a:p>
            <a:pPr algn="ctr"/>
            <a:r>
              <a:rPr lang="da-DK" sz="4000" dirty="0"/>
              <a:t>Tidslinje</a:t>
            </a:r>
          </a:p>
        </p:txBody>
      </p:sp>
      <p:graphicFrame>
        <p:nvGraphicFramePr>
          <p:cNvPr id="7" name="Pladsholder til indhold 6">
            <a:extLst>
              <a:ext uri="{FF2B5EF4-FFF2-40B4-BE49-F238E27FC236}">
                <a16:creationId xmlns:a16="http://schemas.microsoft.com/office/drawing/2014/main" id="{C801F123-ABCD-27CB-1AF3-1853D0000E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1499555"/>
              </p:ext>
            </p:extLst>
          </p:nvPr>
        </p:nvGraphicFramePr>
        <p:xfrm>
          <a:off x="287079" y="1303336"/>
          <a:ext cx="11685181" cy="4714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kstfelt 10">
            <a:extLst>
              <a:ext uri="{FF2B5EF4-FFF2-40B4-BE49-F238E27FC236}">
                <a16:creationId xmlns:a16="http://schemas.microsoft.com/office/drawing/2014/main" id="{51F89B70-8975-729A-A409-0478396EF3FB}"/>
              </a:ext>
            </a:extLst>
          </p:cNvPr>
          <p:cNvSpPr txBox="1"/>
          <p:nvPr/>
        </p:nvSpPr>
        <p:spPr>
          <a:xfrm>
            <a:off x="5911704" y="4915606"/>
            <a:ext cx="4310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6094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egular PRO" panose="02000503040000020003" pitchFamily="50" charset="0"/>
                <a:ea typeface="+mn-ea"/>
                <a:cs typeface="+mn-cs"/>
              </a:rPr>
              <a:t>Ordinært forløb afholdt den 18.-19. november 2024 med 40 deltager fordelt på </a:t>
            </a:r>
            <a:r>
              <a:rPr kumimoji="0" lang="da-DK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egular PRO" panose="02000503040000020003" pitchFamily="50" charset="0"/>
                <a:ea typeface="+mn-ea"/>
                <a:cs typeface="+mn-cs"/>
              </a:rPr>
              <a:t>18 virksomheder</a:t>
            </a:r>
            <a:endParaRPr kumimoji="0" lang="da-DK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egular PRO" panose="02000503040000020003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8459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96D6101-A9D6-6C2E-E04D-BA0B27112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140" y="120901"/>
            <a:ext cx="10736543" cy="581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900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CB0FFF9-7F05-D5C3-3AAA-45FE48A78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371" y="343207"/>
            <a:ext cx="11110081" cy="560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862179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ZBC - Fusion2017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004A6C"/>
      </a:accent1>
      <a:accent2>
        <a:srgbClr val="7A1C12"/>
      </a:accent2>
      <a:accent3>
        <a:srgbClr val="085646"/>
      </a:accent3>
      <a:accent4>
        <a:srgbClr val="F9B104"/>
      </a:accent4>
      <a:accent5>
        <a:srgbClr val="307495"/>
      </a:accent5>
      <a:accent6>
        <a:srgbClr val="627C70"/>
      </a:accent6>
      <a:hlink>
        <a:srgbClr val="005679"/>
      </a:hlink>
      <a:folHlink>
        <a:srgbClr val="CACCC8"/>
      </a:folHlink>
    </a:clrScheme>
    <a:fontScheme name="Regular">
      <a:majorFont>
        <a:latin typeface="Regular PRO"/>
        <a:ea typeface=""/>
        <a:cs typeface=""/>
      </a:majorFont>
      <a:minorFont>
        <a:latin typeface="Regular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ZBC PowerPoint ny" id="{017FDF32-F5ED-48CC-B81F-B7AD37D994E9}" vid="{D9A41D56-E803-41BB-9A2E-84C412E59EE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ZBC - Fusion2017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004A6C"/>
      </a:accent1>
      <a:accent2>
        <a:srgbClr val="7A1C12"/>
      </a:accent2>
      <a:accent3>
        <a:srgbClr val="085612"/>
      </a:accent3>
      <a:accent4>
        <a:srgbClr val="F9B104"/>
      </a:accent4>
      <a:accent5>
        <a:srgbClr val="307495"/>
      </a:accent5>
      <a:accent6>
        <a:srgbClr val="627C70"/>
      </a:accent6>
      <a:hlink>
        <a:srgbClr val="005679"/>
      </a:hlink>
      <a:folHlink>
        <a:srgbClr val="CACCC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0EB885B1891F148B63BBFF334636C04" ma:contentTypeVersion="14" ma:contentTypeDescription="Opret et nyt dokument." ma:contentTypeScope="" ma:versionID="70e139d73434c5a740cb93b99876f49b">
  <xsd:schema xmlns:xsd="http://www.w3.org/2001/XMLSchema" xmlns:xs="http://www.w3.org/2001/XMLSchema" xmlns:p="http://schemas.microsoft.com/office/2006/metadata/properties" xmlns:ns2="04e9d1a3-93d9-48dd-9e2c-7ea54a47ff10" xmlns:ns3="49dde777-f399-4584-934d-8071696b7e6b" targetNamespace="http://schemas.microsoft.com/office/2006/metadata/properties" ma:root="true" ma:fieldsID="bce2116a5d9dc2fbd54c01cdbf8a2e71" ns2:_="" ns3:_="">
    <xsd:import namespace="04e9d1a3-93d9-48dd-9e2c-7ea54a47ff10"/>
    <xsd:import namespace="49dde777-f399-4584-934d-8071696b7e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OCR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e9d1a3-93d9-48dd-9e2c-7ea54a47ff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illedmærker" ma:readOnly="false" ma:fieldId="{5cf76f15-5ced-4ddc-b409-7134ff3c332f}" ma:taxonomyMulti="true" ma:sspId="3273e385-a8b0-4d51-8803-6e97695cb9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dde777-f399-4584-934d-8071696b7e6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c344b93-b11d-442e-8524-59b7109b7302}" ma:internalName="TaxCatchAll" ma:showField="CatchAllData" ma:web="49dde777-f399-4584-934d-8071696b7e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9dde777-f399-4584-934d-8071696b7e6b" xsi:nil="true"/>
    <lcf76f155ced4ddcb4097134ff3c332f xmlns="04e9d1a3-93d9-48dd-9e2c-7ea54a47ff1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2E50EB-9791-4B36-8A90-2C9EB4304AB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07A5768-D9E1-4674-AB2A-C766DE1191D3}">
  <ds:schemaRefs>
    <ds:schemaRef ds:uri="04e9d1a3-93d9-48dd-9e2c-7ea54a47ff10"/>
    <ds:schemaRef ds:uri="49dde777-f399-4584-934d-8071696b7e6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39D0DF0-3BDF-449D-BA54-4D411BE67AAB}">
  <ds:schemaRefs>
    <ds:schemaRef ds:uri="04e9d1a3-93d9-48dd-9e2c-7ea54a47ff10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dcmitype/"/>
    <ds:schemaRef ds:uri="http://purl.org/dc/elements/1.1/"/>
    <ds:schemaRef ds:uri="49dde777-f399-4584-934d-8071696b7e6b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5350</TotalTime>
  <Words>1469</Words>
  <Application>Microsoft Office PowerPoint</Application>
  <PresentationFormat>Brugerdefineret</PresentationFormat>
  <Paragraphs>159</Paragraphs>
  <Slides>41</Slides>
  <Notes>16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41</vt:i4>
      </vt:variant>
    </vt:vector>
  </HeadingPairs>
  <TitlesOfParts>
    <vt:vector size="48" baseType="lpstr">
      <vt:lpstr>Aptos</vt:lpstr>
      <vt:lpstr>Arial</vt:lpstr>
      <vt:lpstr>Calibri</vt:lpstr>
      <vt:lpstr>Regular PRO</vt:lpstr>
      <vt:lpstr>Roboto</vt:lpstr>
      <vt:lpstr>Kontortema</vt:lpstr>
      <vt:lpstr>Acrobat Document</vt:lpstr>
      <vt:lpstr>PowerPoint-præsentation</vt:lpstr>
      <vt:lpstr>PowerPoint-præsentation</vt:lpstr>
      <vt:lpstr>PowerPoint-præsentation</vt:lpstr>
      <vt:lpstr>Velkomst og introduktion </vt:lpstr>
      <vt:lpstr>1. Hvordan ZBC og CompanYoung skabte den unikke viden bag forløbet </vt:lpstr>
      <vt:lpstr>PowerPoint-præsentation</vt:lpstr>
      <vt:lpstr>Tidslinje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Perspektivering fra Det Faglige Udvalg - kontoruddannelser</vt:lpstr>
      <vt:lpstr>Q&amp;A</vt:lpstr>
      <vt:lpstr>Tak for jeres interesse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Tine Eilkær Johansen</dc:creator>
  <cp:keywords/>
  <dc:description/>
  <cp:lastModifiedBy>Lene Thanning (LETH.ZBC - Udviklingskonsulent - SLBR - ZBC)</cp:lastModifiedBy>
  <cp:revision>17</cp:revision>
  <cp:lastPrinted>2025-05-19T07:01:22Z</cp:lastPrinted>
  <dcterms:created xsi:type="dcterms:W3CDTF">2018-05-01T07:49:46Z</dcterms:created>
  <dcterms:modified xsi:type="dcterms:W3CDTF">2025-05-21T11:16:05Z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0x01010040EB885B1891F148B63BBFF334636C04</vt:lpwstr>
  </property>
  <property fmtid="{D5CDD505-2E9C-101B-9397-08002B2CF9AE}" pid="3" name="MediaServiceImageTags">
    <vt:lpwstr/>
  </property>
  <property fmtid="{D5CDD505-2E9C-101B-9397-08002B2CF9AE}" pid="4" name="CloudStatistics_StoryID">
    <vt:lpwstr>db53ef22-a9c8-4254-bcd4-ce3c4ce2243e</vt:lpwstr>
  </property>
</Properties>
</file>